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661" r:id="rId2"/>
    <p:sldId id="662" r:id="rId3"/>
    <p:sldId id="660" r:id="rId4"/>
    <p:sldId id="416" r:id="rId5"/>
    <p:sldId id="418" r:id="rId6"/>
    <p:sldId id="419" r:id="rId7"/>
    <p:sldId id="410" r:id="rId8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1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29"/>
    <p:restoredTop sz="93061"/>
  </p:normalViewPr>
  <p:slideViewPr>
    <p:cSldViewPr snapToGrid="0" snapToObjects="1">
      <p:cViewPr varScale="1">
        <p:scale>
          <a:sx n="114" d="100"/>
          <a:sy n="114" d="100"/>
        </p:scale>
        <p:origin x="26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E8E34F-8982-DE4C-A542-4AF657F81432}" type="datetimeFigureOut">
              <a:rPr lang="fr-FR" altLang="en-US"/>
              <a:pPr>
                <a:defRPr/>
              </a:pPr>
              <a:t>11/03/2024</a:t>
            </a:fld>
            <a:endParaRPr lang="fr-FR" alt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CCAB89B-C289-0749-ABFF-16DD59DE3659}" type="slidenum">
              <a:rPr lang="fr-FR" altLang="en-US"/>
              <a:pPr>
                <a:defRPr/>
              </a:pPr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32761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933D67B-1AE7-4E45-9660-D0E7531C2C56}" type="datetimeFigureOut">
              <a:rPr lang="fr-FR" altLang="en-US"/>
              <a:pPr>
                <a:defRPr/>
              </a:pPr>
              <a:t>11/03/2024</a:t>
            </a:fld>
            <a:endParaRPr lang="fr-FR" alt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en-US" noProof="0"/>
              <a:t>Cliquez pour modifier les styles du texte du masque</a:t>
            </a:r>
          </a:p>
          <a:p>
            <a:pPr lvl="1"/>
            <a:r>
              <a:rPr lang="fr-CH" altLang="en-US" noProof="0"/>
              <a:t>Deuxième niveau</a:t>
            </a:r>
          </a:p>
          <a:p>
            <a:pPr lvl="2"/>
            <a:r>
              <a:rPr lang="fr-CH" altLang="en-US" noProof="0"/>
              <a:t>Troisième niveau</a:t>
            </a:r>
          </a:p>
          <a:p>
            <a:pPr lvl="3"/>
            <a:r>
              <a:rPr lang="fr-CH" altLang="en-US" noProof="0"/>
              <a:t>Quatrième niveau</a:t>
            </a:r>
          </a:p>
          <a:p>
            <a:pPr lvl="4"/>
            <a:r>
              <a:rPr lang="fr-CH" altLang="en-US" noProof="0"/>
              <a:t>Cinquième niveau</a:t>
            </a:r>
            <a:endParaRPr lang="fr-FR" altLang="en-US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038E0F-2202-D347-B945-A81D3694018E}" type="slidenum">
              <a:rPr lang="fr-FR" altLang="en-US"/>
              <a:pPr>
                <a:defRPr/>
              </a:pPr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0861690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5"/>
          <p:cNvSpPr>
            <a:spLocks noGrp="1"/>
          </p:cNvSpPr>
          <p:nvPr>
            <p:ph type="title"/>
          </p:nvPr>
        </p:nvSpPr>
        <p:spPr>
          <a:xfrm>
            <a:off x="1000134" y="3098871"/>
            <a:ext cx="6441122" cy="599847"/>
          </a:xfrm>
          <a:prstGeom prst="rect">
            <a:avLst/>
          </a:prstGeom>
        </p:spPr>
        <p:txBody>
          <a:bodyPr/>
          <a:lstStyle>
            <a:lvl1pPr algn="l">
              <a:defRPr sz="2600" b="1" i="0" spc="100">
                <a:latin typeface="Impact"/>
                <a:cs typeface="Impact"/>
              </a:defRPr>
            </a:lvl1pPr>
          </a:lstStyle>
          <a:p>
            <a:pPr lvl="0"/>
            <a:r>
              <a:rPr lang="fr-FR" noProof="0" dirty="0"/>
              <a:t>Cliquez pour modifier le style du titre</a:t>
            </a:r>
            <a:endParaRPr lang="fr-CH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EC320F-6534-3F44-970D-8466FEF0F5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8660" y="934280"/>
            <a:ext cx="3538330" cy="79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9951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-6350" y="739775"/>
            <a:ext cx="9159875" cy="107950"/>
          </a:xfrm>
          <a:prstGeom prst="rect">
            <a:avLst/>
          </a:prstGeom>
          <a:pattFill prst="ltUpDiag">
            <a:fgClr>
              <a:srgbClr val="00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Chevron 5"/>
          <p:cNvSpPr>
            <a:spLocks noChangeArrowheads="1"/>
          </p:cNvSpPr>
          <p:nvPr userDrawn="1"/>
        </p:nvSpPr>
        <p:spPr bwMode="auto">
          <a:xfrm>
            <a:off x="2260600" y="6462713"/>
            <a:ext cx="1784350" cy="187325"/>
          </a:xfrm>
          <a:prstGeom prst="chevron">
            <a:avLst>
              <a:gd name="adj" fmla="val 49876"/>
            </a:avLst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defTabSz="914400" eaLnBrk="1" hangingPunct="1"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213522" y="196074"/>
            <a:ext cx="82296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fr-CH" dirty="0"/>
              <a:t>Cliquez et modifiez le titre</a:t>
            </a:r>
            <a:endParaRPr lang="fr-FR" dirty="0"/>
          </a:p>
        </p:txBody>
      </p:sp>
      <p:sp>
        <p:nvSpPr>
          <p:cNvPr id="7" name="Signalisation droite 5">
            <a:extLst>
              <a:ext uri="{FF2B5EF4-FFF2-40B4-BE49-F238E27FC236}">
                <a16:creationId xmlns:a16="http://schemas.microsoft.com/office/drawing/2014/main" id="{0AB6CC35-EA0F-EA42-8F62-A83FD775C7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7713" y="6462713"/>
            <a:ext cx="1557337" cy="188912"/>
          </a:xfrm>
          <a:prstGeom prst="homePlate">
            <a:avLst>
              <a:gd name="adj" fmla="val 4992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>
              <a:defRPr/>
            </a:pPr>
            <a:endParaRPr lang="en-US" altLang="en-US" sz="1800" dirty="0">
              <a:solidFill>
                <a:srgbClr val="FFFFFF"/>
              </a:solidFill>
              <a:highlight>
                <a:srgbClr val="FF0000"/>
              </a:highlight>
              <a:cs typeface="+mn-cs"/>
            </a:endParaRPr>
          </a:p>
        </p:txBody>
      </p:sp>
      <p:pic>
        <p:nvPicPr>
          <p:cNvPr id="8" name="Image 8">
            <a:extLst>
              <a:ext uri="{FF2B5EF4-FFF2-40B4-BE49-F238E27FC236}">
                <a16:creationId xmlns:a16="http://schemas.microsoft.com/office/drawing/2014/main" id="{F488E0CE-21DB-394E-A482-3E6608E2B7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1680" y="6380922"/>
            <a:ext cx="820329" cy="35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94427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evron 4"/>
          <p:cNvSpPr>
            <a:spLocks noChangeArrowheads="1"/>
          </p:cNvSpPr>
          <p:nvPr userDrawn="1"/>
        </p:nvSpPr>
        <p:spPr bwMode="auto">
          <a:xfrm>
            <a:off x="2260600" y="6462713"/>
            <a:ext cx="1784350" cy="187325"/>
          </a:xfrm>
          <a:prstGeom prst="chevron">
            <a:avLst>
              <a:gd name="adj" fmla="val 49876"/>
            </a:avLst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defTabSz="914400" eaLnBrk="1" hangingPunct="1"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213522" y="196074"/>
            <a:ext cx="82296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fr-CH" dirty="0"/>
              <a:t>Cliquez et modifiez le titre</a:t>
            </a:r>
            <a:endParaRPr lang="fr-FR" dirty="0"/>
          </a:p>
        </p:txBody>
      </p:sp>
      <p:sp>
        <p:nvSpPr>
          <p:cNvPr id="6" name="Signalisation droite 5">
            <a:extLst>
              <a:ext uri="{FF2B5EF4-FFF2-40B4-BE49-F238E27FC236}">
                <a16:creationId xmlns:a16="http://schemas.microsoft.com/office/drawing/2014/main" id="{36B22F48-2F52-B245-ABA5-0F81274670A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7713" y="6462713"/>
            <a:ext cx="1557337" cy="188912"/>
          </a:xfrm>
          <a:prstGeom prst="homePlate">
            <a:avLst>
              <a:gd name="adj" fmla="val 4992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>
              <a:defRPr/>
            </a:pPr>
            <a:endParaRPr lang="en-US" altLang="en-US" sz="1800" dirty="0">
              <a:solidFill>
                <a:srgbClr val="FFFFFF"/>
              </a:solidFill>
              <a:highlight>
                <a:srgbClr val="FF0000"/>
              </a:highlight>
              <a:cs typeface="+mn-cs"/>
            </a:endParaRPr>
          </a:p>
        </p:txBody>
      </p:sp>
      <p:pic>
        <p:nvPicPr>
          <p:cNvPr id="7" name="Image 8">
            <a:extLst>
              <a:ext uri="{FF2B5EF4-FFF2-40B4-BE49-F238E27FC236}">
                <a16:creationId xmlns:a16="http://schemas.microsoft.com/office/drawing/2014/main" id="{2F130843-05BF-4A45-841D-D97F0E5170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1680" y="6380922"/>
            <a:ext cx="820329" cy="35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748694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-6350" y="739775"/>
            <a:ext cx="9159875" cy="107950"/>
          </a:xfrm>
          <a:prstGeom prst="rect">
            <a:avLst/>
          </a:prstGeom>
          <a:pattFill prst="ltUpDiag">
            <a:fgClr>
              <a:srgbClr val="00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Chevron 5"/>
          <p:cNvSpPr>
            <a:spLocks noChangeArrowheads="1"/>
          </p:cNvSpPr>
          <p:nvPr userDrawn="1"/>
        </p:nvSpPr>
        <p:spPr bwMode="auto">
          <a:xfrm>
            <a:off x="2260600" y="6462713"/>
            <a:ext cx="1784350" cy="187325"/>
          </a:xfrm>
          <a:prstGeom prst="chevron">
            <a:avLst>
              <a:gd name="adj" fmla="val 49876"/>
            </a:avLst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defTabSz="914400" eaLnBrk="1" hangingPunct="1"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213522" y="196074"/>
            <a:ext cx="82296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fr-CH" dirty="0"/>
              <a:t>Cliquez et modifiez le titre</a:t>
            </a:r>
            <a:endParaRPr lang="fr-FR" dirty="0"/>
          </a:p>
        </p:txBody>
      </p:sp>
      <p:sp>
        <p:nvSpPr>
          <p:cNvPr id="7" name="Signalisation droite 5">
            <a:extLst>
              <a:ext uri="{FF2B5EF4-FFF2-40B4-BE49-F238E27FC236}">
                <a16:creationId xmlns:a16="http://schemas.microsoft.com/office/drawing/2014/main" id="{C1BB9920-68D1-4749-8586-FC9B77FF03F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7713" y="6462713"/>
            <a:ext cx="1557337" cy="188912"/>
          </a:xfrm>
          <a:prstGeom prst="homePlate">
            <a:avLst>
              <a:gd name="adj" fmla="val 4992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>
              <a:defRPr/>
            </a:pPr>
            <a:endParaRPr lang="en-US" altLang="en-US" sz="1800" dirty="0">
              <a:solidFill>
                <a:srgbClr val="FFFFFF"/>
              </a:solidFill>
              <a:highlight>
                <a:srgbClr val="FF0000"/>
              </a:highlight>
              <a:cs typeface="+mn-cs"/>
            </a:endParaRPr>
          </a:p>
        </p:txBody>
      </p:sp>
      <p:pic>
        <p:nvPicPr>
          <p:cNvPr id="8" name="Image 8">
            <a:extLst>
              <a:ext uri="{FF2B5EF4-FFF2-40B4-BE49-F238E27FC236}">
                <a16:creationId xmlns:a16="http://schemas.microsoft.com/office/drawing/2014/main" id="{E135EC7F-6E7D-6D41-99D2-7E4F29AECF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1680" y="6380922"/>
            <a:ext cx="820329" cy="35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58049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 userDrawn="1"/>
        </p:nvSpPr>
        <p:spPr bwMode="auto">
          <a:xfrm>
            <a:off x="2260600" y="6462713"/>
            <a:ext cx="1784350" cy="187325"/>
          </a:xfrm>
          <a:prstGeom prst="chevron">
            <a:avLst>
              <a:gd name="adj" fmla="val 49876"/>
            </a:avLst>
          </a:prstGeom>
          <a:solidFill>
            <a:srgbClr val="A6A6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defTabSz="914400" eaLnBrk="1" hangingPunct="1">
              <a:defRPr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5" name="Signalisation droite 5">
            <a:extLst>
              <a:ext uri="{FF2B5EF4-FFF2-40B4-BE49-F238E27FC236}">
                <a16:creationId xmlns:a16="http://schemas.microsoft.com/office/drawing/2014/main" id="{D6CF76EC-15CA-2D44-9B82-4451D5FA81A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7713" y="6462713"/>
            <a:ext cx="1557337" cy="188912"/>
          </a:xfrm>
          <a:prstGeom prst="homePlate">
            <a:avLst>
              <a:gd name="adj" fmla="val 4992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defTabSz="914400" eaLnBrk="1" hangingPunct="1">
              <a:defRPr/>
            </a:pPr>
            <a:endParaRPr lang="en-US" altLang="en-US" sz="1800" dirty="0">
              <a:solidFill>
                <a:srgbClr val="FFFFFF"/>
              </a:solidFill>
              <a:highlight>
                <a:srgbClr val="FF0000"/>
              </a:highlight>
              <a:cs typeface="+mn-cs"/>
            </a:endParaRPr>
          </a:p>
        </p:txBody>
      </p:sp>
      <p:pic>
        <p:nvPicPr>
          <p:cNvPr id="6" name="Image 8">
            <a:extLst>
              <a:ext uri="{FF2B5EF4-FFF2-40B4-BE49-F238E27FC236}">
                <a16:creationId xmlns:a16="http://schemas.microsoft.com/office/drawing/2014/main" id="{CC6CF2EA-35CE-0A42-8ACB-462D2A6DA5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1680" y="6380922"/>
            <a:ext cx="820329" cy="35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8411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284698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5"/>
          <p:cNvSpPr>
            <a:spLocks noGrp="1"/>
          </p:cNvSpPr>
          <p:nvPr>
            <p:ph type="title"/>
          </p:nvPr>
        </p:nvSpPr>
        <p:spPr>
          <a:xfrm>
            <a:off x="1000134" y="3098871"/>
            <a:ext cx="6441122" cy="599847"/>
          </a:xfrm>
          <a:prstGeom prst="rect">
            <a:avLst/>
          </a:prstGeom>
        </p:spPr>
        <p:txBody>
          <a:bodyPr/>
          <a:lstStyle>
            <a:lvl1pPr algn="l">
              <a:defRPr sz="2600" b="1" i="0" spc="100">
                <a:latin typeface="Impact"/>
                <a:cs typeface="Impact"/>
              </a:defRPr>
            </a:lvl1pPr>
          </a:lstStyle>
          <a:p>
            <a:pPr lvl="0"/>
            <a:r>
              <a:rPr lang="fr-FR" noProof="0" dirty="0"/>
              <a:t>Cliquez pour modifier le style du titre</a:t>
            </a:r>
            <a:endParaRPr lang="fr-CH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9A59C1-5830-324A-BFEA-85CC8A1778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8660" y="934280"/>
            <a:ext cx="3538330" cy="79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0702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3/11/24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5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8629650" y="6457950"/>
            <a:ext cx="523875" cy="239713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r" eaLnBrk="1" hangingPunct="1">
              <a:defRPr/>
            </a:pPr>
            <a:fld id="{B8A05540-FA9D-D34E-BF70-6D0D074550BD}" type="slidenum">
              <a:rPr lang="fr-FR" altLang="en-US" sz="900" smtClean="0">
                <a:solidFill>
                  <a:srgbClr val="A6A6A6"/>
                </a:solidFill>
                <a:latin typeface="Arial Narrow" charset="0"/>
              </a:rPr>
              <a:pPr algn="r" eaLnBrk="1" hangingPunct="1">
                <a:defRPr/>
              </a:pPr>
              <a:t>‹#›</a:t>
            </a:fld>
            <a:endParaRPr lang="fr-FR" altLang="en-US" sz="900">
              <a:solidFill>
                <a:srgbClr val="A6A6A6"/>
              </a:solidFill>
              <a:latin typeface="Arial Narrow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9" r:id="rId2"/>
    <p:sldLayoutId id="2147484960" r:id="rId3"/>
    <p:sldLayoutId id="2147484961" r:id="rId4"/>
    <p:sldLayoutId id="2147484962" r:id="rId5"/>
    <p:sldLayoutId id="2147484958" r:id="rId6"/>
    <p:sldLayoutId id="2147484963" r:id="rId7"/>
    <p:sldLayoutId id="2147484964" r:id="rId8"/>
  </p:sldLayoutIdLst>
  <p:transition spd="slow">
    <p:fade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150.png"/><Relationship Id="rId3" Type="http://schemas.openxmlformats.org/officeDocument/2006/relationships/image" Target="../media/image17.png"/><Relationship Id="rId12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10.emf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8.emf"/><Relationship Id="rId9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image" Target="../media/image33.png"/><Relationship Id="rId3" Type="http://schemas.openxmlformats.org/officeDocument/2006/relationships/image" Target="../media/image36.png"/><Relationship Id="rId7" Type="http://schemas.openxmlformats.org/officeDocument/2006/relationships/image" Target="../media/image14.emf"/><Relationship Id="rId12" Type="http://schemas.openxmlformats.org/officeDocument/2006/relationships/image" Target="../media/image45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13.emf"/><Relationship Id="rId10" Type="http://schemas.openxmlformats.org/officeDocument/2006/relationships/image" Target="../media/image43.png"/><Relationship Id="rId4" Type="http://schemas.openxmlformats.org/officeDocument/2006/relationships/image" Target="../media/image12.emf"/><Relationship Id="rId9" Type="http://schemas.openxmlformats.org/officeDocument/2006/relationships/image" Target="../media/image42.png"/><Relationship Id="rId14" Type="http://schemas.openxmlformats.org/officeDocument/2006/relationships/image" Target="../media/image4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879EED5-C5EE-D042-9D5F-B4DEC37A0B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516366"/>
              </p:ext>
            </p:extLst>
          </p:nvPr>
        </p:nvGraphicFramePr>
        <p:xfrm>
          <a:off x="242709" y="1637412"/>
          <a:ext cx="8164816" cy="433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7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24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2. Long range leakage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909"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4EDAE80-8092-184C-ADBC-217C70500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150789"/>
              </p:ext>
            </p:extLst>
          </p:nvPr>
        </p:nvGraphicFramePr>
        <p:xfrm>
          <a:off x="242709" y="1637412"/>
          <a:ext cx="8164816" cy="433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7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24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909"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3. Short range leakage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4. Harmonic interference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3CCFA53-7BF8-DE49-93B6-F8717A47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DFT-based </a:t>
            </a:r>
            <a:r>
              <a:rPr lang="en-US" dirty="0" err="1"/>
              <a:t>synchrophasor</a:t>
            </a:r>
            <a:r>
              <a:rPr lang="en-US" dirty="0"/>
              <a:t> estimation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A5032484-A0A2-D442-A0A2-C2074A9BCC11}"/>
              </a:ext>
            </a:extLst>
          </p:cNvPr>
          <p:cNvSpPr txBox="1">
            <a:spLocks/>
          </p:cNvSpPr>
          <p:nvPr/>
        </p:nvSpPr>
        <p:spPr>
          <a:xfrm>
            <a:off x="213522" y="880642"/>
            <a:ext cx="732880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Main sources of errors</a:t>
            </a:r>
          </a:p>
        </p:txBody>
      </p:sp>
      <p:pic>
        <p:nvPicPr>
          <p:cNvPr id="7" name="Picture 6" descr="DFT resolution.png">
            <a:extLst>
              <a:ext uri="{FF2B5EF4-FFF2-40B4-BE49-F238E27FC236}">
                <a16:creationId xmlns:a16="http://schemas.microsoft.com/office/drawing/2014/main" id="{4FFF34EF-E059-1D4E-AB55-740A4E93E9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9" t="7526" r="4428" b="4635"/>
          <a:stretch/>
        </p:blipFill>
        <p:spPr>
          <a:xfrm>
            <a:off x="1297263" y="4100615"/>
            <a:ext cx="2289908" cy="1943622"/>
          </a:xfrm>
          <a:prstGeom prst="rect">
            <a:avLst/>
          </a:prstGeom>
        </p:spPr>
      </p:pic>
      <p:pic>
        <p:nvPicPr>
          <p:cNvPr id="8" name="Picture 7" descr="leakage.png">
            <a:extLst>
              <a:ext uri="{FF2B5EF4-FFF2-40B4-BE49-F238E27FC236}">
                <a16:creationId xmlns:a16="http://schemas.microsoft.com/office/drawing/2014/main" id="{DD96B3B7-1DAB-2D4A-9C5F-60F56E740E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170" y="2108884"/>
            <a:ext cx="3266712" cy="1672843"/>
          </a:xfrm>
          <a:prstGeom prst="rect">
            <a:avLst/>
          </a:prstGeom>
        </p:spPr>
      </p:pic>
      <p:pic>
        <p:nvPicPr>
          <p:cNvPr id="9" name="Picture 8" descr="harm_int.png">
            <a:extLst>
              <a:ext uri="{FF2B5EF4-FFF2-40B4-BE49-F238E27FC236}">
                <a16:creationId xmlns:a16="http://schemas.microsoft.com/office/drawing/2014/main" id="{A28E9C60-4E37-564F-BEED-87E3FB9657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2950" y="4390890"/>
            <a:ext cx="3550833" cy="1777644"/>
          </a:xfrm>
          <a:prstGeom prst="rect">
            <a:avLst/>
          </a:prstGeom>
        </p:spPr>
      </p:pic>
      <p:pic>
        <p:nvPicPr>
          <p:cNvPr id="10" name="Picture 9" descr="aliasing.png">
            <a:extLst>
              <a:ext uri="{FF2B5EF4-FFF2-40B4-BE49-F238E27FC236}">
                <a16:creationId xmlns:a16="http://schemas.microsoft.com/office/drawing/2014/main" id="{FDB8DD10-E76D-6A4B-9CCC-2D20EA563E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85" y="2479766"/>
            <a:ext cx="3832951" cy="875566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6B83E85-A633-7B4B-9D81-A2FF7C622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124613"/>
              </p:ext>
            </p:extLst>
          </p:nvPr>
        </p:nvGraphicFramePr>
        <p:xfrm>
          <a:off x="242709" y="1637412"/>
          <a:ext cx="8164816" cy="433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7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1. Aliasing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909"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28932A7-83B4-9D47-98CF-9C04753A1149}"/>
              </a:ext>
            </a:extLst>
          </p:cNvPr>
          <p:cNvCxnSpPr/>
          <p:nvPr/>
        </p:nvCxnSpPr>
        <p:spPr bwMode="auto">
          <a:xfrm>
            <a:off x="2359868" y="4209985"/>
            <a:ext cx="0" cy="172820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217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D045FB6-1005-0C4A-A6F5-113FAFA07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87084"/>
              </p:ext>
            </p:extLst>
          </p:nvPr>
        </p:nvGraphicFramePr>
        <p:xfrm>
          <a:off x="242709" y="1637412"/>
          <a:ext cx="8164816" cy="433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7571">
                <a:tc>
                  <a:txBody>
                    <a:bodyPr/>
                    <a:lstStyle/>
                    <a:p>
                      <a:pPr marL="0" indent="0" algn="l">
                        <a:buFont typeface="Wingdings" charset="2"/>
                        <a:buNone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0" indent="0" algn="l">
                        <a:buFont typeface="Wingdings" charset="2"/>
                        <a:buNone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342900" indent="-342900" algn="l">
                        <a:buFont typeface="Wingdings" charset="2"/>
                        <a:buChar char="Ø"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Introduction of adequate</a:t>
                      </a:r>
                      <a:r>
                        <a:rPr lang="en-US" sz="2000" b="0" i="0" baseline="0" dirty="0">
                          <a:solidFill>
                            <a:srgbClr val="FF0000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 anti-aliasing filters</a:t>
                      </a:r>
                    </a:p>
                    <a:p>
                      <a:pPr marL="342900" indent="-342900" algn="l">
                        <a:buFont typeface="Wingdings" charset="2"/>
                        <a:buChar char="Ø"/>
                      </a:pPr>
                      <a:r>
                        <a:rPr lang="en-US" sz="2000" b="0" i="0" baseline="0" dirty="0">
                          <a:solidFill>
                            <a:srgbClr val="FF0000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Increasing of the sampling frequency</a:t>
                      </a: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i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909">
                <a:tc>
                  <a:txBody>
                    <a:bodyPr/>
                    <a:lstStyle/>
                    <a:p>
                      <a:endParaRPr lang="en-US" sz="2000" b="0" i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CBA207F4-90E3-8A4A-8013-8975F5C74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813122"/>
              </p:ext>
            </p:extLst>
          </p:nvPr>
        </p:nvGraphicFramePr>
        <p:xfrm>
          <a:off x="242709" y="1637412"/>
          <a:ext cx="8164816" cy="433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7571">
                <a:tc>
                  <a:txBody>
                    <a:bodyPr/>
                    <a:lstStyle/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909"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algn="ctr"/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342900" indent="-342900" algn="l">
                        <a:buFont typeface="Wingdings" charset="2"/>
                        <a:buChar char="Ø"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342900" indent="-342900" algn="l">
                        <a:buFont typeface="Wingdings" charset="2"/>
                        <a:buChar char="Ø"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Interpolated DFT methods </a:t>
                      </a:r>
                    </a:p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A5B9B95D-1E5F-2649-8F1A-3C1982C6F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284543"/>
              </p:ext>
            </p:extLst>
          </p:nvPr>
        </p:nvGraphicFramePr>
        <p:xfrm>
          <a:off x="242709" y="1637412"/>
          <a:ext cx="8164816" cy="433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7571">
                <a:tc>
                  <a:txBody>
                    <a:bodyPr/>
                    <a:lstStyle/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Ø"/>
                        <a:tabLst/>
                        <a:defRPr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Ø"/>
                        <a:tabLst/>
                        <a:defRPr/>
                      </a:pPr>
                      <a:r>
                        <a:rPr lang="en-US" sz="2000" b="0" i="0" dirty="0">
                          <a:solidFill>
                            <a:srgbClr val="FF0000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Use</a:t>
                      </a:r>
                      <a:r>
                        <a:rPr lang="en-US" sz="2000" b="0" i="0" baseline="0" dirty="0">
                          <a:solidFill>
                            <a:srgbClr val="FF0000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 of appropriate windowing functions</a:t>
                      </a: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909">
                <a:tc>
                  <a:txBody>
                    <a:bodyPr/>
                    <a:lstStyle/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24F96DD-47BD-264E-AB69-AE19B17EE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429759"/>
              </p:ext>
            </p:extLst>
          </p:nvPr>
        </p:nvGraphicFramePr>
        <p:xfrm>
          <a:off x="242709" y="1637412"/>
          <a:ext cx="8164816" cy="433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7571">
                <a:tc>
                  <a:txBody>
                    <a:bodyPr/>
                    <a:lstStyle/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909"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algn="ctr"/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342900" indent="-342900" algn="l">
                        <a:buFont typeface="Wingdings" charset="2"/>
                        <a:buChar char="Ø"/>
                      </a:pP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pPr marL="342900" indent="-342900" algn="l">
                        <a:buFont typeface="Wingdings" charset="2"/>
                        <a:buChar char="Ø"/>
                      </a:pPr>
                      <a:r>
                        <a:rPr lang="en-US" sz="2000" b="0" i="0" baseline="0" dirty="0">
                          <a:solidFill>
                            <a:srgbClr val="FF0000"/>
                          </a:solidFill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Iterative compensation of the  self-interaction</a:t>
                      </a:r>
                      <a:endParaRPr lang="en-US" sz="2000" b="0" i="0" dirty="0">
                        <a:solidFill>
                          <a:srgbClr val="FF0000"/>
                        </a:solidFill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  <a:p>
                      <a:endParaRPr lang="en-US" sz="2000" b="0" i="0" dirty="0">
                        <a:latin typeface="Arial Narrow" panose="020B0604020202020204" pitchFamily="34" charset="0"/>
                        <a:cs typeface="Arial Narrow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3CCFA53-7BF8-DE49-93B6-F8717A47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DFT-based </a:t>
            </a:r>
            <a:r>
              <a:rPr lang="en-US" dirty="0" err="1"/>
              <a:t>synchrophasor</a:t>
            </a:r>
            <a:r>
              <a:rPr lang="en-US" dirty="0"/>
              <a:t> estimation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A5032484-A0A2-D442-A0A2-C2074A9BCC11}"/>
              </a:ext>
            </a:extLst>
          </p:cNvPr>
          <p:cNvSpPr txBox="1">
            <a:spLocks/>
          </p:cNvSpPr>
          <p:nvPr/>
        </p:nvSpPr>
        <p:spPr>
          <a:xfrm>
            <a:off x="213522" y="880642"/>
            <a:ext cx="732880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Possible corrections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057C633-90A3-2342-8DA1-F9D95309C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417691"/>
              </p:ext>
            </p:extLst>
          </p:nvPr>
        </p:nvGraphicFramePr>
        <p:xfrm>
          <a:off x="242709" y="1637412"/>
          <a:ext cx="8164816" cy="4335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2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9757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1. Aliasing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2. Long range leakage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909"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3. Short range leakage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>
                          <a:latin typeface="Arial Narrow" panose="020B0604020202020204" pitchFamily="34" charset="0"/>
                          <a:cs typeface="Arial Narrow" panose="020B0604020202020204" pitchFamily="34" charset="0"/>
                        </a:rPr>
                        <a:t>4. Harmonic interference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99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CFA53-7BF8-DE49-93B6-F8717A47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P+M class synchrophasor estimation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C20A6B-6183-3048-891B-B6AE01D077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768"/>
          <a:stretch/>
        </p:blipFill>
        <p:spPr>
          <a:xfrm>
            <a:off x="3548641" y="3791782"/>
            <a:ext cx="5157794" cy="232286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70ABE89-5BF7-D548-A1C0-C61D73BA4C2A}"/>
                  </a:ext>
                </a:extLst>
              </p:cNvPr>
              <p:cNvSpPr txBox="1"/>
              <p:nvPr/>
            </p:nvSpPr>
            <p:spPr>
              <a:xfrm>
                <a:off x="5598114" y="3791172"/>
                <a:ext cx="508922" cy="207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1350" i="1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70ABE89-5BF7-D548-A1C0-C61D73BA4C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8114" y="3791172"/>
                <a:ext cx="508922" cy="207749"/>
              </a:xfrm>
              <a:prstGeom prst="rect">
                <a:avLst/>
              </a:prstGeom>
              <a:blipFill>
                <a:blip r:embed="rId3"/>
                <a:stretch>
                  <a:fillRect l="-9756" r="-9756" b="-29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CE55F34-C6E5-454D-8DCC-FBF39EF65017}"/>
                  </a:ext>
                </a:extLst>
              </p:cNvPr>
              <p:cNvSpPr/>
              <p:nvPr/>
            </p:nvSpPr>
            <p:spPr>
              <a:xfrm>
                <a:off x="8686800" y="5812904"/>
                <a:ext cx="324384" cy="3000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CE55F34-C6E5-454D-8DCC-FBF39EF650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6800" y="5812904"/>
                <a:ext cx="324384" cy="3000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BA463D-CF0D-F347-A413-116865CA5FBC}"/>
              </a:ext>
            </a:extLst>
          </p:cNvPr>
          <p:cNvCxnSpPr/>
          <p:nvPr/>
        </p:nvCxnSpPr>
        <p:spPr>
          <a:xfrm>
            <a:off x="7164288" y="3998921"/>
            <a:ext cx="0" cy="200599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11BDFB3-2888-C744-8280-92692AB0B9A4}"/>
              </a:ext>
            </a:extLst>
          </p:cNvPr>
          <p:cNvCxnSpPr/>
          <p:nvPr/>
        </p:nvCxnSpPr>
        <p:spPr>
          <a:xfrm>
            <a:off x="6992828" y="4759752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6BAB3A1-8924-014E-AA03-D579634895A4}"/>
              </a:ext>
            </a:extLst>
          </p:cNvPr>
          <p:cNvCxnSpPr/>
          <p:nvPr/>
        </p:nvCxnSpPr>
        <p:spPr>
          <a:xfrm flipH="1">
            <a:off x="7282151" y="4759752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3C836D-BC2E-424F-80AF-093312A2DD57}"/>
                  </a:ext>
                </a:extLst>
              </p:cNvPr>
              <p:cNvSpPr txBox="1"/>
              <p:nvPr/>
            </p:nvSpPr>
            <p:spPr>
              <a:xfrm>
                <a:off x="7542330" y="4617987"/>
                <a:ext cx="181396" cy="2539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5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Helvetica" charset="0"/>
                        </a:rPr>
                        <m:t>𝛿</m:t>
                      </m:r>
                    </m:oMath>
                  </m:oMathPara>
                </a14:m>
                <a:endParaRPr lang="en-US" sz="1650" dirty="0" err="1">
                  <a:solidFill>
                    <a:srgbClr val="00B050"/>
                  </a:solidFill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3C836D-BC2E-424F-80AF-093312A2DD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2330" y="4617987"/>
                <a:ext cx="181396" cy="253916"/>
              </a:xfrm>
              <a:prstGeom prst="rect">
                <a:avLst/>
              </a:prstGeom>
              <a:blipFill>
                <a:blip r:embed="rId5"/>
                <a:stretch>
                  <a:fillRect l="-26667" r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E133E330-0AEF-0A4D-B3BB-42D20C7CDF9C}"/>
              </a:ext>
            </a:extLst>
          </p:cNvPr>
          <p:cNvGrpSpPr/>
          <p:nvPr/>
        </p:nvGrpSpPr>
        <p:grpSpPr>
          <a:xfrm>
            <a:off x="3941330" y="6042774"/>
            <a:ext cx="4191277" cy="338554"/>
            <a:chOff x="3566328" y="6184658"/>
            <a:chExt cx="4191277" cy="338554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B470560-7C3C-9943-BF49-5B53699A96A0}"/>
                </a:ext>
              </a:extLst>
            </p:cNvPr>
            <p:cNvGrpSpPr/>
            <p:nvPr/>
          </p:nvGrpSpPr>
          <p:grpSpPr>
            <a:xfrm>
              <a:off x="6426610" y="6184658"/>
              <a:ext cx="1330995" cy="338554"/>
              <a:chOff x="-3492896" y="3490203"/>
              <a:chExt cx="1330995" cy="338554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7E2E3A8C-B011-2A40-A618-3AD29E2305D7}"/>
                  </a:ext>
                </a:extLst>
              </p:cNvPr>
              <p:cNvCxnSpPr/>
              <p:nvPr/>
            </p:nvCxnSpPr>
            <p:spPr>
              <a:xfrm>
                <a:off x="-3492896" y="3659480"/>
                <a:ext cx="307924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277FFD0-9055-9A48-8DFB-AAC49575658F}"/>
                  </a:ext>
                </a:extLst>
              </p:cNvPr>
              <p:cNvSpPr txBox="1"/>
              <p:nvPr/>
            </p:nvSpPr>
            <p:spPr>
              <a:xfrm>
                <a:off x="-3156084" y="3490203"/>
                <a:ext cx="9941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>
                    <a:latin typeface="Arial Narrow" panose="020B0604020202020204" pitchFamily="34" charset="0"/>
                    <a:cs typeface="Arial Narrow" panose="020B0604020202020204" pitchFamily="34" charset="0"/>
                  </a:rPr>
                  <a:t>Neg</a:t>
                </a:r>
                <a:r>
                  <a:rPr lang="en-US" sz="1600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 image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C6FA81E-724C-BA4E-A0ED-3A3688C300AA}"/>
                </a:ext>
              </a:extLst>
            </p:cNvPr>
            <p:cNvGrpSpPr/>
            <p:nvPr/>
          </p:nvGrpSpPr>
          <p:grpSpPr>
            <a:xfrm>
              <a:off x="4925680" y="6184658"/>
              <a:ext cx="1313361" cy="338554"/>
              <a:chOff x="-3492896" y="2952180"/>
              <a:chExt cx="1313361" cy="338554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D2A672B5-705A-E84A-9D9A-6B213107DF7E}"/>
                  </a:ext>
                </a:extLst>
              </p:cNvPr>
              <p:cNvCxnSpPr/>
              <p:nvPr/>
            </p:nvCxnSpPr>
            <p:spPr>
              <a:xfrm>
                <a:off x="-3492896" y="3121457"/>
                <a:ext cx="307925" cy="0"/>
              </a:xfrm>
              <a:prstGeom prst="line">
                <a:avLst/>
              </a:prstGeom>
              <a:ln w="28575">
                <a:solidFill>
                  <a:srgbClr val="0432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ADDA90C-A92B-7B46-9496-30A640E57A18}"/>
                  </a:ext>
                </a:extLst>
              </p:cNvPr>
              <p:cNvSpPr txBox="1"/>
              <p:nvPr/>
            </p:nvSpPr>
            <p:spPr>
              <a:xfrm>
                <a:off x="-3156084" y="2952180"/>
                <a:ext cx="97654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>
                    <a:latin typeface="Arial Narrow" panose="020B0604020202020204" pitchFamily="34" charset="0"/>
                    <a:cs typeface="Arial Narrow" panose="020B0604020202020204" pitchFamily="34" charset="0"/>
                  </a:rPr>
                  <a:t>Pos</a:t>
                </a:r>
                <a:r>
                  <a:rPr lang="en-US" sz="1600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 image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5D6FCCE-A365-1342-855A-6537296C43FE}"/>
                </a:ext>
              </a:extLst>
            </p:cNvPr>
            <p:cNvGrpSpPr/>
            <p:nvPr/>
          </p:nvGrpSpPr>
          <p:grpSpPr>
            <a:xfrm>
              <a:off x="3566328" y="6184658"/>
              <a:ext cx="1199869" cy="338554"/>
              <a:chOff x="-3492896" y="1634747"/>
              <a:chExt cx="1199869" cy="338554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CCAE142-8A7F-DF43-B691-8957D3EA3AF5}"/>
                  </a:ext>
                </a:extLst>
              </p:cNvPr>
              <p:cNvCxnSpPr/>
              <p:nvPr/>
            </p:nvCxnSpPr>
            <p:spPr>
              <a:xfrm flipH="1">
                <a:off x="-3492896" y="1804024"/>
                <a:ext cx="308610" cy="0"/>
              </a:xfrm>
              <a:prstGeom prst="line">
                <a:avLst/>
              </a:prstGeom>
              <a:ln w="28575">
                <a:solidFill>
                  <a:srgbClr val="000000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FCBEF29-DA93-834F-8A46-93E13746BE74}"/>
                  </a:ext>
                </a:extLst>
              </p:cNvPr>
              <p:cNvSpPr txBox="1"/>
              <p:nvPr/>
            </p:nvSpPr>
            <p:spPr>
              <a:xfrm>
                <a:off x="-3156084" y="1634747"/>
                <a:ext cx="8630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DFT bins</a:t>
                </a:r>
              </a:p>
            </p:txBody>
          </p:sp>
        </p:grp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8822311-DC5D-0D43-9BA6-FD696120C318}"/>
              </a:ext>
            </a:extLst>
          </p:cNvPr>
          <p:cNvGrpSpPr/>
          <p:nvPr/>
        </p:nvGrpSpPr>
        <p:grpSpPr>
          <a:xfrm>
            <a:off x="477008" y="2852936"/>
            <a:ext cx="8133077" cy="649217"/>
            <a:chOff x="651761" y="2838210"/>
            <a:chExt cx="8133077" cy="6492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2993BBAC-5870-DD4B-ADB0-F5587FFA71A5}"/>
                    </a:ext>
                  </a:extLst>
                </p:cNvPr>
                <p:cNvSpPr txBox="1"/>
                <p:nvPr/>
              </p:nvSpPr>
              <p:spPr>
                <a:xfrm>
                  <a:off x="651761" y="2838210"/>
                  <a:ext cx="5455275" cy="64921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Helvetica" charset="0"/>
                          </a:rPr>
                          <m:t>𝛿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Helvetica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Helvetica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Helvetica" charset="0"/>
                          </a:rPr>
                          <m:t>⋅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Helvetica" charset="0"/>
                          </a:rPr>
                          <m:t>𝜀</m:t>
                        </m:r>
                        <m:f>
                          <m:fPr>
                            <m:ctrlPr>
                              <a:rPr lang="bg-BG" sz="2000" i="1">
                                <a:latin typeface="Cambria Math" panose="02040503050406030204" pitchFamily="18" charset="0"/>
                                <a:ea typeface="Cambria Math" charset="0"/>
                                <a:cs typeface="Cambria Math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|"/>
                                <m:endChr m:val="|"/>
                                <m:ctrlPr>
                                  <a:rPr lang="hr-HR" sz="20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+</m:t>
                                    </m:r>
                                    <m:r>
                                      <a:rPr lang="en-US" sz="20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𝜀</m:t>
                                    </m:r>
                                  </m:e>
                                </m:d>
                              </m:e>
                            </m:d>
                            <m:r>
                              <a:rPr lang="en-US" sz="20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−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hr-HR" sz="20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𝜀</m:t>
                                    </m:r>
                                  </m:e>
                                </m:d>
                              </m:e>
                            </m:d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hr-HR" sz="20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0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𝜀</m:t>
                                    </m:r>
                                  </m:e>
                                </m:d>
                              </m:e>
                            </m:d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hr-HR" sz="20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d>
                            <m:r>
                              <a:rPr lang="en-US" sz="2000" i="1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+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hr-HR" sz="2000" i="1">
                                    <a:latin typeface="Cambria Math" panose="02040503050406030204" pitchFamily="18" charset="0"/>
                                    <a:ea typeface="Cambria Math" charset="0"/>
                                    <a:cs typeface="Cambria Math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charset="0"/>
                                  </a:rPr>
                                  <m:t>𝑋</m:t>
                                </m:r>
                                <m:d>
                                  <m:d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charset="0"/>
                                          </a:rPr>
                                          <m:t>𝑚</m:t>
                                        </m:r>
                                      </m:sub>
                                    </m:s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2000" i="1">
                                        <a:latin typeface="Cambria Math" charset="0"/>
                                        <a:ea typeface="Cambria Math" charset="0"/>
                                        <a:cs typeface="Cambria Math" charset="0"/>
                                      </a:rPr>
                                      <m:t>𝜀</m:t>
                                    </m:r>
                                  </m:e>
                                </m:d>
                              </m:e>
                            </m:d>
                          </m:den>
                        </m:f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, </m:t>
                        </m:r>
                      </m:oMath>
                    </m:oMathPara>
                  </a14:m>
                  <a:endParaRPr lang="en-US" sz="2000" dirty="0">
                    <a:solidFill>
                      <a:srgbClr val="0432FF"/>
                    </a:solidFill>
                    <a:latin typeface="Helvetica" charset="0"/>
                    <a:ea typeface="Helvetica" charset="0"/>
                    <a:cs typeface="Helvetica" charset="0"/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1761" y="2838210"/>
                  <a:ext cx="5455275" cy="64921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926AB2B3-F976-414C-98E5-BB12ECB6A7E7}"/>
                    </a:ext>
                  </a:extLst>
                </p:cNvPr>
                <p:cNvSpPr/>
                <p:nvPr/>
              </p:nvSpPr>
              <p:spPr>
                <a:xfrm>
                  <a:off x="6042036" y="2962763"/>
                  <a:ext cx="274280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432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Helvetica" charset="0"/>
                        </a:rPr>
                        <m:t>𝑎</m:t>
                      </m:r>
                    </m:oMath>
                  </a14:m>
                  <a:r>
                    <a:rPr lang="en-US" sz="2000" dirty="0">
                      <a:solidFill>
                        <a:srgbClr val="0432FF"/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 = 1.5 </a:t>
                  </a:r>
                  <a:r>
                    <a:rPr lang="en-US" sz="2000" dirty="0">
                      <a:solidFill>
                        <a:srgbClr val="0432FF"/>
                      </a:solidFill>
                      <a:latin typeface="Arial Narrow" panose="020B0604020202020204" pitchFamily="34" charset="0"/>
                      <a:ea typeface="Helvetica" charset="0"/>
                      <a:cs typeface="Arial Narrow" panose="020B0604020202020204" pitchFamily="34" charset="0"/>
                    </a:rPr>
                    <a:t>cos</a:t>
                  </a:r>
                  <a:r>
                    <a:rPr lang="en-US" sz="2000" dirty="0">
                      <a:latin typeface="Helvetica" charset="0"/>
                      <a:ea typeface="Helvetica" charset="0"/>
                      <a:cs typeface="Helvetica" charset="0"/>
                    </a:rPr>
                    <a:t>, </a:t>
                  </a:r>
                  <a14:m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00993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Helvetica" charset="0"/>
                        </a:rPr>
                        <m:t>𝑎</m:t>
                      </m:r>
                    </m:oMath>
                  </a14:m>
                  <a:r>
                    <a:rPr lang="en-US" sz="2000" dirty="0">
                      <a:solidFill>
                        <a:srgbClr val="009933"/>
                      </a:solidFill>
                      <a:latin typeface="Helvetica" charset="0"/>
                      <a:ea typeface="Helvetica" charset="0"/>
                      <a:cs typeface="Helvetica" charset="0"/>
                    </a:rPr>
                    <a:t> = 2 </a:t>
                  </a:r>
                  <a:r>
                    <a:rPr lang="en-US" sz="2000" dirty="0" err="1">
                      <a:solidFill>
                        <a:srgbClr val="009933"/>
                      </a:solidFill>
                      <a:latin typeface="Arial Narrow" panose="020B0604020202020204" pitchFamily="34" charset="0"/>
                      <a:ea typeface="Helvetica" charset="0"/>
                      <a:cs typeface="Arial Narrow" panose="020B0604020202020204" pitchFamily="34" charset="0"/>
                    </a:rPr>
                    <a:t>hann</a:t>
                  </a:r>
                  <a:endParaRPr lang="en-US" sz="2000" dirty="0">
                    <a:solidFill>
                      <a:srgbClr val="0432FF"/>
                    </a:solidFill>
                    <a:latin typeface="Arial Narrow" panose="020B0604020202020204" pitchFamily="34" charset="0"/>
                    <a:ea typeface="Helvetica" charset="0"/>
                    <a:cs typeface="Arial Narrow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926AB2B3-F976-414C-98E5-BB12ECB6A7E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42036" y="2962763"/>
                  <a:ext cx="2742802" cy="400110"/>
                </a:xfrm>
                <a:prstGeom prst="rect">
                  <a:avLst/>
                </a:prstGeom>
                <a:blipFill>
                  <a:blip r:embed="rId9"/>
                  <a:stretch>
                    <a:fillRect t="-9091" b="-272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1">
                <a:extLst>
                  <a:ext uri="{FF2B5EF4-FFF2-40B4-BE49-F238E27FC236}">
                    <a16:creationId xmlns:a16="http://schemas.microsoft.com/office/drawing/2014/main" id="{4BBA3329-E1D6-C346-AB5E-831ABE04471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9050" y="1401094"/>
                <a:ext cx="8229600" cy="13681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57175" indent="-257175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200" kern="1200">
                    <a:solidFill>
                      <a:schemeClr val="tx1"/>
                    </a:solidFill>
                    <a:latin typeface="Helvetica"/>
                    <a:ea typeface="+mn-ea"/>
                    <a:cs typeface="Helvetica"/>
                  </a:defRPr>
                </a:lvl1pPr>
                <a:lvl2pPr marL="557213" indent="-214313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100" kern="1200">
                    <a:solidFill>
                      <a:schemeClr val="tx1"/>
                    </a:solidFill>
                    <a:latin typeface="Helvetica"/>
                    <a:ea typeface="+mn-ea"/>
                    <a:cs typeface="Helvetica"/>
                  </a:defRPr>
                </a:lvl2pPr>
                <a:lvl3pPr marL="857250" indent="-171450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Helvetica"/>
                    <a:ea typeface="+mn-ea"/>
                    <a:cs typeface="Helvetica"/>
                  </a:defRPr>
                </a:lvl3pPr>
                <a:lvl4pPr marL="1200150" indent="-171450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500" kern="1200">
                    <a:solidFill>
                      <a:schemeClr val="tx1"/>
                    </a:solidFill>
                    <a:latin typeface="Helvetica"/>
                    <a:ea typeface="+mn-ea"/>
                    <a:cs typeface="Helvetica"/>
                  </a:defRPr>
                </a:lvl4pPr>
                <a:lvl5pPr marL="1543050" indent="-171450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500" kern="1200">
                    <a:solidFill>
                      <a:schemeClr val="tx1"/>
                    </a:solidFill>
                    <a:latin typeface="Helvetica"/>
                    <a:ea typeface="+mn-ea"/>
                    <a:cs typeface="Helvetica"/>
                  </a:defRPr>
                </a:lvl5pPr>
                <a:lvl6pPr marL="1885950" indent="-171450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The IpDFT is a technique to extract the parameters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009933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solidFill>
                              <a:srgbClr val="009933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dirty="0">
                            <a:solidFill>
                              <a:srgbClr val="009933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432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srgbClr val="0432FF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>
                            <a:solidFill>
                              <a:srgbClr val="0432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and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of a sinusoidal waveform by interpolating the highest DFT bins of the signal spectrum. It </a:t>
                </a:r>
                <a:r>
                  <a:rPr lang="en-US" dirty="0">
                    <a:latin typeface="Arial Narrow" panose="020B0604020202020204" pitchFamily="34" charset="0"/>
                    <a:cs typeface="Arial Narrow" panose="020B0604020202020204" pitchFamily="34" charset="0"/>
                    <a:sym typeface="Wingdings" panose="05000000000000000000" pitchFamily="2" charset="2"/>
                  </a:rPr>
                  <a:t>m</a:t>
                </a:r>
                <a:r>
                  <a:rPr lang="en-US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itigates the effects of incoherent sampling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>
                        <a:latin typeface="Cambria Math" panose="02040503050406030204" pitchFamily="18" charset="0"/>
                      </a:rPr>
                      <m:t>/∆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US" dirty="0"/>
                  <a:t>):</a:t>
                </a:r>
              </a:p>
              <a:p>
                <a:pPr defTabSz="342900">
                  <a:buFont typeface="Wingdings" panose="05000000000000000000" pitchFamily="2" charset="2"/>
                  <a:buChar char="§"/>
                </a:pPr>
                <a:r>
                  <a:rPr lang="en-US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Interpolating the highest DFT bins </a:t>
                </a:r>
                <a:r>
                  <a:rPr lang="en-US" dirty="0">
                    <a:latin typeface="Arial Narrow" panose="020B0604020202020204" pitchFamily="34" charset="0"/>
                    <a:cs typeface="Arial Narrow" panose="020B0604020202020204" pitchFamily="34" charset="0"/>
                    <a:sym typeface="Wingdings" panose="05000000000000000000" pitchFamily="2" charset="2"/>
                  </a:rPr>
                  <a:t> minimize </a:t>
                </a:r>
                <a:r>
                  <a:rPr lang="en-US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spectral sampling</a:t>
                </a:r>
              </a:p>
            </p:txBody>
          </p:sp>
        </mc:Choice>
        <mc:Fallback xmlns="">
          <p:sp>
            <p:nvSpPr>
              <p:cNvPr id="24" name="Content Placeholder 1">
                <a:extLst>
                  <a:ext uri="{FF2B5EF4-FFF2-40B4-BE49-F238E27FC236}">
                    <a16:creationId xmlns:a16="http://schemas.microsoft.com/office/drawing/2014/main" id="{4BBA3329-E1D6-C346-AB5E-831ABE044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050" y="1401094"/>
                <a:ext cx="8229600" cy="1368151"/>
              </a:xfrm>
              <a:prstGeom prst="rect">
                <a:avLst/>
              </a:prstGeom>
              <a:blipFill>
                <a:blip r:embed="rId11"/>
                <a:stretch>
                  <a:fillRect l="-770" t="-5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ontent Placeholder 6">
                <a:extLst>
                  <a:ext uri="{FF2B5EF4-FFF2-40B4-BE49-F238E27FC236}">
                    <a16:creationId xmlns:a16="http://schemas.microsoft.com/office/drawing/2014/main" id="{876ADD8E-908F-E642-8EFF-5ACB7119A90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3522" y="880642"/>
                <a:ext cx="732880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342900" indent="-342900" algn="l" defTabSz="457200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ＭＳ Ｐゴシック" charset="0"/>
                    <a:cs typeface="ＭＳ Ｐゴシック" charset="0"/>
                  </a:defRPr>
                </a:lvl1pPr>
                <a:lvl2pPr marL="742950" indent="-285750" algn="l" defTabSz="457200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ＭＳ Ｐゴシック" charset="0"/>
                    <a:cs typeface="+mn-cs"/>
                  </a:defRPr>
                </a:lvl2pPr>
                <a:lvl3pPr marL="1143000" indent="-228600" algn="l" defTabSz="457200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ＭＳ Ｐゴシック" charset="0"/>
                    <a:cs typeface="+mn-cs"/>
                  </a:defRPr>
                </a:lvl3pPr>
                <a:lvl4pPr marL="1600200" indent="-228600" algn="l" defTabSz="457200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ＭＳ Ｐゴシック" charset="0"/>
                    <a:cs typeface="+mn-cs"/>
                  </a:defRPr>
                </a:lvl4pPr>
                <a:lvl5pPr marL="2057400" indent="-228600" algn="l" defTabSz="457200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ＭＳ Ｐゴシック" charset="0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b="1" dirty="0">
                    <a:solidFill>
                      <a:srgbClr val="FF0000"/>
                    </a:solidFill>
                    <a:latin typeface="Arial Narrow" panose="020B0604020202020204" pitchFamily="34" charset="0"/>
                    <a:cs typeface="Arial Narrow" panose="020B0604020202020204" pitchFamily="34" charset="0"/>
                  </a:rPr>
                  <a:t>IpDFT problem solution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𝐜𝐨𝐬</m:t>
                        </m:r>
                      </m:e>
                      <m:sup>
                        <m:r>
                          <a:rPr lang="en-US" sz="24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𝛂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FF0000"/>
                    </a:solidFill>
                    <a:latin typeface="Arial Narrow" panose="020B0604020202020204" pitchFamily="34" charset="0"/>
                    <a:cs typeface="Arial Narrow" panose="020B0604020202020204" pitchFamily="34" charset="0"/>
                  </a:rPr>
                  <a:t> window functions [1]</a:t>
                </a:r>
              </a:p>
            </p:txBody>
          </p:sp>
        </mc:Choice>
        <mc:Fallback xmlns="">
          <p:sp>
            <p:nvSpPr>
              <p:cNvPr id="25" name="Content Placeholder 6">
                <a:extLst>
                  <a:ext uri="{FF2B5EF4-FFF2-40B4-BE49-F238E27FC236}">
                    <a16:creationId xmlns:a16="http://schemas.microsoft.com/office/drawing/2014/main" id="{876ADD8E-908F-E642-8EFF-5ACB7119A9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522" y="880642"/>
                <a:ext cx="7328808" cy="461665"/>
              </a:xfrm>
              <a:prstGeom prst="rect">
                <a:avLst/>
              </a:prstGeom>
              <a:blipFill>
                <a:blip r:embed="rId12"/>
                <a:stretch>
                  <a:fillRect l="-1211" t="-13514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CFF9FC30-2216-2649-96E8-CB72ADD6880F}"/>
                  </a:ext>
                </a:extLst>
              </p:cNvPr>
              <p:cNvSpPr/>
              <p:nvPr/>
            </p:nvSpPr>
            <p:spPr>
              <a:xfrm>
                <a:off x="477008" y="3947782"/>
                <a:ext cx="3230895" cy="234916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anchor="ctr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B050"/>
                          </a:solidFill>
                          <a:latin typeface="Cambria Math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charset="0"/>
                            </a:rPr>
                            <m:t>+</m:t>
                          </m:r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𝛿</m:t>
                          </m:r>
                        </m:e>
                      </m:d>
                      <m:r>
                        <a:rPr lang="en-US" i="1">
                          <a:solidFill>
                            <a:srgbClr val="00B05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m:t>𝛥</m:t>
                      </m:r>
                      <m:r>
                        <a:rPr lang="en-US" i="1">
                          <a:solidFill>
                            <a:srgbClr val="00B05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m:t>𝑓</m:t>
                      </m:r>
                    </m:oMath>
                  </m:oMathPara>
                </a14:m>
                <a:endParaRPr lang="en-US" dirty="0">
                  <a:solidFill>
                    <a:srgbClr val="00B050"/>
                  </a:solidFill>
                  <a:ea typeface="Cambria Math" charset="0"/>
                  <a:cs typeface="Cambria Math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charset="0"/>
                        </a:rPr>
                        <m:t>=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m:t>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charset="0"/>
                        </a:rPr>
                        <m:t>𝑋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𝑚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m:t>−</m:t>
                      </m:r>
                      <m:r>
                        <a:rPr lang="bg-BG" i="1">
                          <a:solidFill>
                            <a:srgbClr val="FF0000"/>
                          </a:solidFill>
                          <a:latin typeface="Cambria Math" charset="0"/>
                          <a:ea typeface="Cambria Math" charset="0"/>
                          <a:cs typeface="Cambria Math" charset="0"/>
                        </a:rPr>
                        <m:t>𝜋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charset="0"/>
                          <a:cs typeface="Cambria Math" charset="0"/>
                        </a:rPr>
                        <m:t>𝛿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  <a:ea typeface="Cambria Math" charset="0"/>
                  <a:cs typeface="Cambria Math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solidFill>
                            <a:srgbClr val="0432FF"/>
                          </a:solidFill>
                          <a:latin typeface="Cambria Math" charset="0"/>
                        </a:rPr>
                        <m:t>=</m:t>
                      </m:r>
                      <m:r>
                        <a:rPr lang="en-US" i="1">
                          <a:solidFill>
                            <a:srgbClr val="0432FF"/>
                          </a:solidFill>
                          <a:latin typeface="Cambria Math" panose="02040503050406030204" pitchFamily="18" charset="0"/>
                        </a:rPr>
                        <m:t>4⋅</m:t>
                      </m:r>
                      <m:d>
                        <m:dPr>
                          <m:begChr m:val="|"/>
                          <m:endChr m:val="|"/>
                          <m:ctrlPr>
                            <a:rPr lang="hr-HR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charset="0"/>
                            </a:rPr>
                            <m:t>𝑋</m:t>
                          </m:r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hr-HR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bg-BG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  <a:ea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  <a:ea typeface="Cambria Math" charset="0"/>
                                    </a:rPr>
                                    <m:t>𝛿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  <a:ea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charset="0"/>
                                </a:rPr>
                                <m:t>−0.25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charset="0"/>
                                    </a:rPr>
                                    <m:t>(</m:t>
                                  </m:r>
                                  <m:r>
                                    <a:rPr lang="bg-BG" i="1">
                                      <a:solidFill>
                                        <a:srgbClr val="0432FF"/>
                                      </a:solidFill>
                                      <a:latin typeface="Cambria Math" charset="0"/>
                                      <a:ea typeface="Cambria Math" charset="0"/>
                                      <a:cs typeface="Cambria Math" charset="0"/>
                                    </a:rPr>
                                    <m:t>𝜋</m:t>
                                  </m:r>
                                  <m: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  <a:ea typeface="Cambria Math" charset="0"/>
                                      <a:cs typeface="Cambria Math" charset="0"/>
                                    </a:rPr>
                                    <m:t>𝛿</m:t>
                                  </m:r>
                                  <m: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charset="0"/>
                                    </a:rPr>
                                    <m:t>)</m:t>
                                  </m:r>
                                </m:e>
                              </m:func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en-US" i="1">
                          <a:solidFill>
                            <a:srgbClr val="0432FF"/>
                          </a:solidFill>
                          <a:latin typeface="Cambria Math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hr-HR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charset="0"/>
                            </a:rPr>
                            <m:t>𝑋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charset="0"/>
                                    </a:rPr>
                                    <m:t>𝑚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hr-HR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bg-BG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</a:rPr>
                                <m:t>𝜋𝛿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i="1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solidFill>
                                        <a:srgbClr val="0432FF"/>
                                      </a:solidFill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solidFill>
                                            <a:srgbClr val="0432FF"/>
                                          </a:solidFill>
                                          <a:latin typeface="Cambria Math" panose="02040503050406030204" pitchFamily="18" charset="0"/>
                                          <a:ea typeface="Cambria Math" charset="0"/>
                                          <a:cs typeface="Cambria Math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bg-BG" i="1">
                                          <a:solidFill>
                                            <a:srgbClr val="0432FF"/>
                                          </a:solidFill>
                                          <a:latin typeface="Cambria Math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𝜋</m:t>
                                      </m:r>
                                      <m:r>
                                        <a:rPr lang="en-US" i="1">
                                          <a:solidFill>
                                            <a:srgbClr val="0432FF"/>
                                          </a:solidFill>
                                          <a:latin typeface="Cambria Math" panose="02040503050406030204" pitchFamily="18" charset="0"/>
                                          <a:ea typeface="Cambria Math" charset="0"/>
                                          <a:cs typeface="Cambria Math" charset="0"/>
                                        </a:rPr>
                                        <m:t>𝛿</m:t>
                                      </m:r>
                                    </m:e>
                                  </m:d>
                                </m:e>
                              </m:func>
                            </m:den>
                          </m:f>
                        </m:e>
                      </m:d>
                      <m:d>
                        <m:dPr>
                          <m:begChr m:val="|"/>
                          <m:endChr m:val="|"/>
                          <m:ctrlPr>
                            <a:rPr lang="bg-BG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Cambria Math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charset="0"/>
                                </a:rPr>
                                <m:t>𝛿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Cambria Math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0432FF"/>
                  </a:solidFill>
                  <a:ea typeface="Cambria Math" charset="0"/>
                </a:endParaRP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CFF9FC30-2216-2649-96E8-CB72ADD688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08" y="3947782"/>
                <a:ext cx="3230895" cy="2349169"/>
              </a:xfrm>
              <a:prstGeom prst="rect">
                <a:avLst/>
              </a:prstGeom>
              <a:blipFill>
                <a:blip r:embed="rId13"/>
                <a:stretch>
                  <a:fillRect l="-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7621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CFA53-7BF8-DE49-93B6-F8717A47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P+M class synchrophasor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x">
                <a:extLst>
                  <a:ext uri="{FF2B5EF4-FFF2-40B4-BE49-F238E27FC236}">
                    <a16:creationId xmlns:a16="http://schemas.microsoft.com/office/drawing/2014/main" id="{FF63C4AE-C203-0340-A184-B6C8AB10ED15}"/>
                  </a:ext>
                </a:extLst>
              </p:cNvPr>
              <p:cNvSpPr/>
              <p:nvPr/>
            </p:nvSpPr>
            <p:spPr>
              <a:xfrm>
                <a:off x="1270128" y="1365022"/>
                <a:ext cx="890997" cy="53017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68580" tIns="34290" rIns="68580" bIns="34290" rtlCol="0" anchor="ctr" anchorCtr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𝑋</m:t>
                      </m:r>
                      <m:r>
                        <a:rPr lang="en-US" sz="20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(</m:t>
                      </m:r>
                      <m:r>
                        <a:rPr lang="en-US" sz="20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𝑘</m:t>
                      </m:r>
                      <m:r>
                        <a:rPr lang="en-US" sz="20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x">
                <a:extLst>
                  <a:ext uri="{FF2B5EF4-FFF2-40B4-BE49-F238E27FC236}">
                    <a16:creationId xmlns:a16="http://schemas.microsoft.com/office/drawing/2014/main" id="{FF63C4AE-C203-0340-A184-B6C8AB10ED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128" y="1365022"/>
                <a:ext cx="890997" cy="530170"/>
              </a:xfrm>
              <a:prstGeom prst="roundRect">
                <a:avLst>
                  <a:gd name="adj" fmla="val 50000"/>
                </a:avLst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IpDFT">
            <a:extLst>
              <a:ext uri="{FF2B5EF4-FFF2-40B4-BE49-F238E27FC236}">
                <a16:creationId xmlns:a16="http://schemas.microsoft.com/office/drawing/2014/main" id="{C170B583-5B48-1D42-81A5-8DB01ADF3117}"/>
              </a:ext>
            </a:extLst>
          </p:cNvPr>
          <p:cNvSpPr/>
          <p:nvPr/>
        </p:nvSpPr>
        <p:spPr>
          <a:xfrm>
            <a:off x="1289708" y="2196589"/>
            <a:ext cx="851835" cy="3770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IpDFT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n">
                <a:extLst>
                  <a:ext uri="{FF2B5EF4-FFF2-40B4-BE49-F238E27FC236}">
                    <a16:creationId xmlns:a16="http://schemas.microsoft.com/office/drawing/2014/main" id="{C4F059D3-C35C-6B43-B18E-B0FFF8B30CE4}"/>
                  </a:ext>
                </a:extLst>
              </p:cNvPr>
              <p:cNvSpPr/>
              <p:nvPr/>
            </p:nvSpPr>
            <p:spPr>
              <a:xfrm>
                <a:off x="935538" y="2883941"/>
                <a:ext cx="1560179" cy="748948"/>
              </a:xfrm>
              <a:prstGeom prst="diamond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4290" tIns="34290" rIns="34290" bIns="34290" rtlCol="0" anchor="ctr" anchorCtr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𝑝</m:t>
                      </m:r>
                      <m:r>
                        <a:rPr lang="en-US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=</m:t>
                      </m:r>
                      <m:r>
                        <a:rPr lang="en-US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𝑃</m:t>
                      </m:r>
                    </m:oMath>
                  </m:oMathPara>
                </a14:m>
                <a:endParaRPr lang="en-US" sz="2000" i="1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n">
                <a:extLst>
                  <a:ext uri="{FF2B5EF4-FFF2-40B4-BE49-F238E27FC236}">
                    <a16:creationId xmlns:a16="http://schemas.microsoft.com/office/drawing/2014/main" id="{C4F059D3-C35C-6B43-B18E-B0FFF8B30C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538" y="2883941"/>
                <a:ext cx="1560179" cy="748948"/>
              </a:xfrm>
              <a:prstGeom prst="diamond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IpDFT">
            <a:extLst>
              <a:ext uri="{FF2B5EF4-FFF2-40B4-BE49-F238E27FC236}">
                <a16:creationId xmlns:a16="http://schemas.microsoft.com/office/drawing/2014/main" id="{3F8F5B22-B68D-BF4D-88AD-4AF6E91123B0}"/>
              </a:ext>
            </a:extLst>
          </p:cNvPr>
          <p:cNvSpPr/>
          <p:nvPr/>
        </p:nvSpPr>
        <p:spPr>
          <a:xfrm>
            <a:off x="1289708" y="5964669"/>
            <a:ext cx="851835" cy="3770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IpDFT</a:t>
            </a:r>
          </a:p>
        </p:txBody>
      </p:sp>
      <p:sp>
        <p:nvSpPr>
          <p:cNvPr id="30" name="IpDFT">
            <a:extLst>
              <a:ext uri="{FF2B5EF4-FFF2-40B4-BE49-F238E27FC236}">
                <a16:creationId xmlns:a16="http://schemas.microsoft.com/office/drawing/2014/main" id="{91263E16-7320-0046-AD55-F3397675F1BB}"/>
              </a:ext>
            </a:extLst>
          </p:cNvPr>
          <p:cNvSpPr/>
          <p:nvPr/>
        </p:nvSpPr>
        <p:spPr>
          <a:xfrm>
            <a:off x="755107" y="3958603"/>
            <a:ext cx="1921039" cy="6848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Negative image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estimation</a:t>
            </a:r>
          </a:p>
        </p:txBody>
      </p:sp>
      <p:sp>
        <p:nvSpPr>
          <p:cNvPr id="31" name="IpDFT">
            <a:extLst>
              <a:ext uri="{FF2B5EF4-FFF2-40B4-BE49-F238E27FC236}">
                <a16:creationId xmlns:a16="http://schemas.microsoft.com/office/drawing/2014/main" id="{E121EAC5-1851-7649-8304-509CF1A9291E}"/>
              </a:ext>
            </a:extLst>
          </p:cNvPr>
          <p:cNvSpPr/>
          <p:nvPr/>
        </p:nvSpPr>
        <p:spPr>
          <a:xfrm>
            <a:off x="755107" y="4969329"/>
            <a:ext cx="1921039" cy="6848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Negative image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compensation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99288A2-2F1A-644D-8286-24C957E8C9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1331403"/>
            <a:ext cx="5943600" cy="4585049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7661392-5CD4-E747-9268-CC2F5A2628AF}"/>
              </a:ext>
            </a:extLst>
          </p:cNvPr>
          <p:cNvCxnSpPr/>
          <p:nvPr/>
        </p:nvCxnSpPr>
        <p:spPr>
          <a:xfrm>
            <a:off x="7121679" y="1644068"/>
            <a:ext cx="0" cy="42233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C85E407-30FD-194D-94DF-713AE3549EE7}"/>
              </a:ext>
            </a:extLst>
          </p:cNvPr>
          <p:cNvCxnSpPr/>
          <p:nvPr/>
        </p:nvCxnSpPr>
        <p:spPr>
          <a:xfrm>
            <a:off x="6959661" y="2314223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BB34630-E0C0-5342-96CE-B2A653A5B5B3}"/>
              </a:ext>
            </a:extLst>
          </p:cNvPr>
          <p:cNvCxnSpPr/>
          <p:nvPr/>
        </p:nvCxnSpPr>
        <p:spPr>
          <a:xfrm flipH="1">
            <a:off x="7269766" y="2314223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8F0A3C2-0031-AD45-BE9A-47F5432E9D5E}"/>
                  </a:ext>
                </a:extLst>
              </p:cNvPr>
              <p:cNvSpPr txBox="1"/>
              <p:nvPr/>
            </p:nvSpPr>
            <p:spPr>
              <a:xfrm>
                <a:off x="7486542" y="2187265"/>
                <a:ext cx="181396" cy="2539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5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Helvetica" charset="0"/>
                        </a:rPr>
                        <m:t>𝛿</m:t>
                      </m:r>
                    </m:oMath>
                  </m:oMathPara>
                </a14:m>
                <a:endParaRPr lang="en-US" sz="1650" dirty="0" err="1">
                  <a:solidFill>
                    <a:srgbClr val="00B050"/>
                  </a:solidFill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F8F0A3C2-0031-AD45-BE9A-47F5432E9D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6542" y="2187265"/>
                <a:ext cx="181396" cy="253916"/>
              </a:xfrm>
              <a:prstGeom prst="rect">
                <a:avLst/>
              </a:prstGeom>
              <a:blipFill>
                <a:blip r:embed="rId5"/>
                <a:stretch>
                  <a:fillRect l="-18750" r="-18750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>
            <a:extLst>
              <a:ext uri="{FF2B5EF4-FFF2-40B4-BE49-F238E27FC236}">
                <a16:creationId xmlns:a16="http://schemas.microsoft.com/office/drawing/2014/main" id="{042342CB-D2DF-0546-96F5-EFB28094701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71800" y="1329690"/>
            <a:ext cx="5943600" cy="458504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F414279-FE83-2D4D-A923-5A74643FC1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1800" y="1329691"/>
            <a:ext cx="5943600" cy="4585049"/>
          </a:xfrm>
          <a:prstGeom prst="rect">
            <a:avLst/>
          </a:prstGeom>
        </p:spPr>
      </p:pic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8FA8227-C1BD-F346-928F-B3F2F7E159CC}"/>
              </a:ext>
            </a:extLst>
          </p:cNvPr>
          <p:cNvCxnSpPr>
            <a:cxnSpLocks/>
            <a:stCxn id="26" idx="2"/>
            <a:endCxn id="27" idx="0"/>
          </p:cNvCxnSpPr>
          <p:nvPr/>
        </p:nvCxnSpPr>
        <p:spPr>
          <a:xfrm flipH="1">
            <a:off x="1715626" y="1895192"/>
            <a:ext cx="1" cy="30139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DE2B23F-4541-B646-B652-8BE96CE58733}"/>
              </a:ext>
            </a:extLst>
          </p:cNvPr>
          <p:cNvCxnSpPr>
            <a:cxnSpLocks/>
            <a:stCxn id="27" idx="2"/>
            <a:endCxn id="28" idx="0"/>
          </p:cNvCxnSpPr>
          <p:nvPr/>
        </p:nvCxnSpPr>
        <p:spPr>
          <a:xfrm>
            <a:off x="1715626" y="2573615"/>
            <a:ext cx="2" cy="31032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27E90F44-6419-C247-8BAB-9309B472D361}"/>
              </a:ext>
            </a:extLst>
          </p:cNvPr>
          <p:cNvCxnSpPr>
            <a:cxnSpLocks/>
            <a:stCxn id="28" idx="2"/>
            <a:endCxn id="30" idx="0"/>
          </p:cNvCxnSpPr>
          <p:nvPr/>
        </p:nvCxnSpPr>
        <p:spPr>
          <a:xfrm flipH="1">
            <a:off x="1715627" y="3632889"/>
            <a:ext cx="1" cy="32571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81D1718-7511-B84E-B27D-DB2D09A47AC6}"/>
              </a:ext>
            </a:extLst>
          </p:cNvPr>
          <p:cNvCxnSpPr>
            <a:cxnSpLocks/>
            <a:stCxn id="30" idx="2"/>
            <a:endCxn id="31" idx="0"/>
          </p:cNvCxnSpPr>
          <p:nvPr/>
        </p:nvCxnSpPr>
        <p:spPr>
          <a:xfrm>
            <a:off x="1715627" y="4643406"/>
            <a:ext cx="0" cy="3259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80EA66B-15F7-5443-84D6-278681203216}"/>
              </a:ext>
            </a:extLst>
          </p:cNvPr>
          <p:cNvCxnSpPr>
            <a:cxnSpLocks/>
            <a:stCxn id="31" idx="2"/>
            <a:endCxn id="29" idx="0"/>
          </p:cNvCxnSpPr>
          <p:nvPr/>
        </p:nvCxnSpPr>
        <p:spPr>
          <a:xfrm flipH="1">
            <a:off x="1715626" y="5654132"/>
            <a:ext cx="1" cy="31053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3E954A1F-A3AA-9840-B16E-0B0458EDD30A}"/>
              </a:ext>
            </a:extLst>
          </p:cNvPr>
          <p:cNvCxnSpPr>
            <a:cxnSpLocks/>
            <a:stCxn id="26" idx="1"/>
            <a:endCxn id="31" idx="1"/>
          </p:cNvCxnSpPr>
          <p:nvPr/>
        </p:nvCxnSpPr>
        <p:spPr>
          <a:xfrm rot="10800000" flipV="1">
            <a:off x="755108" y="1630107"/>
            <a:ext cx="515021" cy="3681624"/>
          </a:xfrm>
          <a:prstGeom prst="bentConnector3">
            <a:avLst>
              <a:gd name="adj1" fmla="val 144387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x">
            <a:extLst>
              <a:ext uri="{FF2B5EF4-FFF2-40B4-BE49-F238E27FC236}">
                <a16:creationId xmlns:a16="http://schemas.microsoft.com/office/drawing/2014/main" id="{548ACB8A-0AB0-6B4A-97BF-80A8D13BDC27}"/>
              </a:ext>
            </a:extLst>
          </p:cNvPr>
          <p:cNvSpPr/>
          <p:nvPr/>
        </p:nvSpPr>
        <p:spPr>
          <a:xfrm>
            <a:off x="2990931" y="2777012"/>
            <a:ext cx="2151660" cy="9629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Estimated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Synchrophasor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541A0CC-8032-6546-A3E7-D6181B27C0D6}"/>
              </a:ext>
            </a:extLst>
          </p:cNvPr>
          <p:cNvCxnSpPr>
            <a:cxnSpLocks/>
            <a:stCxn id="28" idx="3"/>
            <a:endCxn id="45" idx="1"/>
          </p:cNvCxnSpPr>
          <p:nvPr/>
        </p:nvCxnSpPr>
        <p:spPr>
          <a:xfrm>
            <a:off x="2495717" y="3258415"/>
            <a:ext cx="495214" cy="7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Elbow Connector 46">
            <a:extLst>
              <a:ext uri="{FF2B5EF4-FFF2-40B4-BE49-F238E27FC236}">
                <a16:creationId xmlns:a16="http://schemas.microsoft.com/office/drawing/2014/main" id="{69300897-86E9-1048-B914-A9DD8F264CC2}"/>
              </a:ext>
            </a:extLst>
          </p:cNvPr>
          <p:cNvCxnSpPr>
            <a:cxnSpLocks/>
            <a:stCxn id="29" idx="1"/>
            <a:endCxn id="28" idx="1"/>
          </p:cNvCxnSpPr>
          <p:nvPr/>
        </p:nvCxnSpPr>
        <p:spPr>
          <a:xfrm rot="10800000">
            <a:off x="935538" y="3258416"/>
            <a:ext cx="354170" cy="2894767"/>
          </a:xfrm>
          <a:prstGeom prst="bentConnector3">
            <a:avLst>
              <a:gd name="adj1" fmla="val 264949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FD38F1A3-CF61-6D46-B6F6-9C7248753C4A}"/>
              </a:ext>
            </a:extLst>
          </p:cNvPr>
          <p:cNvSpPr/>
          <p:nvPr/>
        </p:nvSpPr>
        <p:spPr>
          <a:xfrm>
            <a:off x="2534377" y="2927874"/>
            <a:ext cx="4235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yes</a:t>
            </a:r>
            <a:endParaRPr lang="en-US" sz="1200" i="1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A6ED7EE-3FB8-994B-A2D7-F0B37DC0CA89}"/>
              </a:ext>
            </a:extLst>
          </p:cNvPr>
          <p:cNvSpPr/>
          <p:nvPr/>
        </p:nvSpPr>
        <p:spPr>
          <a:xfrm>
            <a:off x="1750515" y="3574173"/>
            <a:ext cx="3545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no</a:t>
            </a:r>
            <a:endParaRPr lang="en-US" sz="1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263B3436-21DE-874B-9CC7-14C2E501C7AB}"/>
                  </a:ext>
                </a:extLst>
              </p:cNvPr>
              <p:cNvSpPr txBox="1"/>
              <p:nvPr/>
            </p:nvSpPr>
            <p:spPr>
              <a:xfrm>
                <a:off x="5329416" y="1331818"/>
                <a:ext cx="508922" cy="207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1350" i="1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263B3436-21DE-874B-9CC7-14C2E501C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416" y="1331818"/>
                <a:ext cx="508922" cy="207749"/>
              </a:xfrm>
              <a:prstGeom prst="rect">
                <a:avLst/>
              </a:prstGeom>
              <a:blipFill>
                <a:blip r:embed="rId8"/>
                <a:stretch>
                  <a:fillRect l="-12500" r="-10000" b="-3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Rectangle 1">
            <a:extLst>
              <a:ext uri="{FF2B5EF4-FFF2-40B4-BE49-F238E27FC236}">
                <a16:creationId xmlns:a16="http://schemas.microsoft.com/office/drawing/2014/main" id="{5594097A-80A4-5142-A5EE-6022754C1772}"/>
              </a:ext>
            </a:extLst>
          </p:cNvPr>
          <p:cNvSpPr/>
          <p:nvPr/>
        </p:nvSpPr>
        <p:spPr>
          <a:xfrm>
            <a:off x="1214749" y="1287706"/>
            <a:ext cx="979989" cy="670856"/>
          </a:xfrm>
          <a:prstGeom prst="roundRect">
            <a:avLst>
              <a:gd name="adj" fmla="val 50000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Rectangle 1">
            <a:extLst>
              <a:ext uri="{FF2B5EF4-FFF2-40B4-BE49-F238E27FC236}">
                <a16:creationId xmlns:a16="http://schemas.microsoft.com/office/drawing/2014/main" id="{61476016-CBF6-F542-A7DE-33B46D34DBA1}"/>
              </a:ext>
            </a:extLst>
          </p:cNvPr>
          <p:cNvSpPr/>
          <p:nvPr/>
        </p:nvSpPr>
        <p:spPr>
          <a:xfrm>
            <a:off x="1234343" y="2148961"/>
            <a:ext cx="979989" cy="494020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3" name="Rectangle 1">
            <a:extLst>
              <a:ext uri="{FF2B5EF4-FFF2-40B4-BE49-F238E27FC236}">
                <a16:creationId xmlns:a16="http://schemas.microsoft.com/office/drawing/2014/main" id="{355D37B8-DA0C-9E40-A363-6970DC8F8474}"/>
              </a:ext>
            </a:extLst>
          </p:cNvPr>
          <p:cNvSpPr/>
          <p:nvPr/>
        </p:nvSpPr>
        <p:spPr>
          <a:xfrm>
            <a:off x="698500" y="3911600"/>
            <a:ext cx="2044700" cy="787400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4" name="Rectangle 1">
            <a:extLst>
              <a:ext uri="{FF2B5EF4-FFF2-40B4-BE49-F238E27FC236}">
                <a16:creationId xmlns:a16="http://schemas.microsoft.com/office/drawing/2014/main" id="{C7680E14-EE93-E24E-83FE-8BE2C4028E88}"/>
              </a:ext>
            </a:extLst>
          </p:cNvPr>
          <p:cNvSpPr/>
          <p:nvPr/>
        </p:nvSpPr>
        <p:spPr>
          <a:xfrm>
            <a:off x="692696" y="4915247"/>
            <a:ext cx="2048256" cy="786384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5" name="Rectangle 1">
            <a:extLst>
              <a:ext uri="{FF2B5EF4-FFF2-40B4-BE49-F238E27FC236}">
                <a16:creationId xmlns:a16="http://schemas.microsoft.com/office/drawing/2014/main" id="{A51D3A3F-3292-EE42-959B-A1A39CE44C99}"/>
              </a:ext>
            </a:extLst>
          </p:cNvPr>
          <p:cNvSpPr/>
          <p:nvPr/>
        </p:nvSpPr>
        <p:spPr>
          <a:xfrm>
            <a:off x="1227940" y="5901736"/>
            <a:ext cx="979989" cy="513602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110262D-B761-7846-B146-9CD23AD418A4}"/>
                  </a:ext>
                </a:extLst>
              </p:cNvPr>
              <p:cNvSpPr txBox="1"/>
              <p:nvPr/>
            </p:nvSpPr>
            <p:spPr>
              <a:xfrm>
                <a:off x="2815654" y="5157842"/>
                <a:ext cx="2616101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0</m:t>
                          </m:r>
                        </m:sub>
                        <m:sup>
                          <m:r>
                            <a:rPr lang="en-US" sz="2000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+</m:t>
                          </m:r>
                        </m:sup>
                      </m:sSubSup>
                      <m:d>
                        <m:dPr>
                          <m:ctrlPr>
                            <a:rPr lang="en-US" sz="2000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𝑋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−</m:t>
                      </m:r>
                      <m:sSubSup>
                        <m:sSubSup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0</m:t>
                          </m:r>
                        </m:sub>
                        <m:sup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−</m:t>
                          </m:r>
                        </m:sup>
                      </m:sSubSup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𝑘</m:t>
                          </m:r>
                        </m:e>
                      </m:d>
                    </m:oMath>
                  </m:oMathPara>
                </a14:m>
                <a:endParaRPr lang="en-US" sz="2000" dirty="0" err="1"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110262D-B761-7846-B146-9CD23AD418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654" y="5157842"/>
                <a:ext cx="2616101" cy="307777"/>
              </a:xfrm>
              <a:prstGeom prst="rect">
                <a:avLst/>
              </a:prstGeom>
              <a:blipFill>
                <a:blip r:embed="rId9"/>
                <a:stretch>
                  <a:fillRect l="-144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FC0BD04-4AC2-A644-83BD-DC2095EE818D}"/>
                  </a:ext>
                </a:extLst>
              </p:cNvPr>
              <p:cNvSpPr txBox="1"/>
              <p:nvPr/>
            </p:nvSpPr>
            <p:spPr>
              <a:xfrm>
                <a:off x="2815654" y="4123744"/>
                <a:ext cx="3578480" cy="3545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3429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0</m:t>
                          </m:r>
                        </m:sub>
                        <m:sup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−</m:t>
                          </m:r>
                        </m:sup>
                      </m:sSubSup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+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𝑗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Helvetica" charset="0"/>
                                  <a:cs typeface="Helvetica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Helvetica" charset="0"/>
                                  <a:cs typeface="Helvetica" charset="0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Helvetica" charset="0"/>
                                  <a:cs typeface="Helvetica" charset="0"/>
                                </a:rPr>
                                <m:t>0</m:t>
                              </m:r>
                            </m:sub>
                          </m:sSub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𝑊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𝑘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−</m:t>
                      </m:r>
                      <m:f>
                        <m:fPr>
                          <m:type m:val="lin"/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Helvetica" charset="0"/>
                                  <a:cs typeface="Helvetica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Helvetica" charset="0"/>
                                  <a:cs typeface="Helvetica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Helvetica" charset="0"/>
                                  <a:cs typeface="Helvetica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2000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Δ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𝑓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)</m:t>
                      </m:r>
                    </m:oMath>
                  </m:oMathPara>
                </a14:m>
                <a:endParaRPr lang="en-US" sz="2000" dirty="0" err="1"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FC0BD04-4AC2-A644-83BD-DC2095EE81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654" y="4123744"/>
                <a:ext cx="3578480" cy="354521"/>
              </a:xfrm>
              <a:prstGeom prst="rect">
                <a:avLst/>
              </a:prstGeom>
              <a:blipFill>
                <a:blip r:embed="rId10"/>
                <a:stretch>
                  <a:fillRect l="-1064" t="-137931" r="-1773" b="-196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F37D740-0848-0242-9380-87879B3A3050}"/>
              </a:ext>
            </a:extLst>
          </p:cNvPr>
          <p:cNvCxnSpPr/>
          <p:nvPr/>
        </p:nvCxnSpPr>
        <p:spPr>
          <a:xfrm>
            <a:off x="7146170" y="1563508"/>
            <a:ext cx="0" cy="432294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48C8FC4-441C-2F4B-8CC3-97A3153A2CB9}"/>
              </a:ext>
            </a:extLst>
          </p:cNvPr>
          <p:cNvCxnSpPr/>
          <p:nvPr/>
        </p:nvCxnSpPr>
        <p:spPr>
          <a:xfrm>
            <a:off x="6959661" y="2314223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EF7E128E-3A37-2248-97BC-A811BB046F77}"/>
              </a:ext>
            </a:extLst>
          </p:cNvPr>
          <p:cNvCxnSpPr/>
          <p:nvPr/>
        </p:nvCxnSpPr>
        <p:spPr>
          <a:xfrm flipH="1">
            <a:off x="7269766" y="2314223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AC2AE739-9CFD-5C41-A600-0E1DE375FCB3}"/>
                  </a:ext>
                </a:extLst>
              </p:cNvPr>
              <p:cNvSpPr txBox="1"/>
              <p:nvPr/>
            </p:nvSpPr>
            <p:spPr>
              <a:xfrm>
                <a:off x="7486542" y="2187265"/>
                <a:ext cx="181396" cy="2539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5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Helvetica" charset="0"/>
                        </a:rPr>
                        <m:t>𝛿</m:t>
                      </m:r>
                    </m:oMath>
                  </m:oMathPara>
                </a14:m>
                <a:endParaRPr lang="en-US" sz="1650" dirty="0" err="1">
                  <a:solidFill>
                    <a:srgbClr val="00B050"/>
                  </a:solidFill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AC2AE739-9CFD-5C41-A600-0E1DE375FC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6542" y="2187265"/>
                <a:ext cx="181396" cy="253916"/>
              </a:xfrm>
              <a:prstGeom prst="rect">
                <a:avLst/>
              </a:prstGeom>
              <a:blipFill>
                <a:blip r:embed="rId5"/>
                <a:stretch>
                  <a:fillRect l="-18750" r="-18750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F83A36B-A9FE-4040-9B48-9DE4A0F5D880}"/>
              </a:ext>
            </a:extLst>
          </p:cNvPr>
          <p:cNvCxnSpPr/>
          <p:nvPr/>
        </p:nvCxnSpPr>
        <p:spPr>
          <a:xfrm>
            <a:off x="7262230" y="1781523"/>
            <a:ext cx="0" cy="4104927"/>
          </a:xfrm>
          <a:prstGeom prst="line">
            <a:avLst/>
          </a:prstGeom>
          <a:ln w="38100">
            <a:solidFill>
              <a:srgbClr val="0432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1">
            <a:extLst>
              <a:ext uri="{FF2B5EF4-FFF2-40B4-BE49-F238E27FC236}">
                <a16:creationId xmlns:a16="http://schemas.microsoft.com/office/drawing/2014/main" id="{56C4C881-AADE-DF42-9771-CCE859ECB1E4}"/>
              </a:ext>
            </a:extLst>
          </p:cNvPr>
          <p:cNvSpPr/>
          <p:nvPr/>
        </p:nvSpPr>
        <p:spPr>
          <a:xfrm>
            <a:off x="2898565" y="2706228"/>
            <a:ext cx="2291186" cy="1114239"/>
          </a:xfrm>
          <a:prstGeom prst="roundRect">
            <a:avLst>
              <a:gd name="adj" fmla="val 50000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25FD235-A4DD-554A-85E4-7C263ECCD516}"/>
              </a:ext>
            </a:extLst>
          </p:cNvPr>
          <p:cNvGrpSpPr/>
          <p:nvPr/>
        </p:nvGrpSpPr>
        <p:grpSpPr>
          <a:xfrm>
            <a:off x="4422912" y="5900132"/>
            <a:ext cx="1027907" cy="338554"/>
            <a:chOff x="4381896" y="5940664"/>
            <a:chExt cx="1027907" cy="338554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BCBF91D-AFC8-8548-A179-D292AF68937B}"/>
                </a:ext>
              </a:extLst>
            </p:cNvPr>
            <p:cNvCxnSpPr/>
            <p:nvPr/>
          </p:nvCxnSpPr>
          <p:spPr>
            <a:xfrm>
              <a:off x="4381896" y="6109941"/>
              <a:ext cx="28657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219F46F-F204-CC47-BED7-3A81EA1E9FE1}"/>
                </a:ext>
              </a:extLst>
            </p:cNvPr>
            <p:cNvSpPr txBox="1"/>
            <p:nvPr/>
          </p:nvSpPr>
          <p:spPr>
            <a:xfrm>
              <a:off x="4702558" y="5940664"/>
              <a:ext cx="70724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DTFT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33BFF9D-01EA-4948-BD59-9B997919ED1D}"/>
              </a:ext>
            </a:extLst>
          </p:cNvPr>
          <p:cNvGrpSpPr/>
          <p:nvPr/>
        </p:nvGrpSpPr>
        <p:grpSpPr>
          <a:xfrm>
            <a:off x="2957891" y="5900132"/>
            <a:ext cx="1331963" cy="338554"/>
            <a:chOff x="2985371" y="5940664"/>
            <a:chExt cx="1331963" cy="338554"/>
          </a:xfrm>
        </p:grpSpPr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2A2C1465-96EE-C04F-9765-F42860FBCEFE}"/>
                </a:ext>
              </a:extLst>
            </p:cNvPr>
            <p:cNvCxnSpPr/>
            <p:nvPr/>
          </p:nvCxnSpPr>
          <p:spPr>
            <a:xfrm flipH="1">
              <a:off x="2985371" y="6109941"/>
              <a:ext cx="287212" cy="0"/>
            </a:xfrm>
            <a:prstGeom prst="line">
              <a:avLst/>
            </a:prstGeom>
            <a:ln w="28575">
              <a:solidFill>
                <a:srgbClr val="00000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D9C0B0F-D945-4345-A6F3-1774D8752561}"/>
                </a:ext>
              </a:extLst>
            </p:cNvPr>
            <p:cNvSpPr txBox="1"/>
            <p:nvPr/>
          </p:nvSpPr>
          <p:spPr>
            <a:xfrm>
              <a:off x="3306032" y="5940664"/>
              <a:ext cx="10113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DFT bins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169743B7-D6EA-144D-9DFC-863EA328A8D2}"/>
              </a:ext>
            </a:extLst>
          </p:cNvPr>
          <p:cNvGrpSpPr/>
          <p:nvPr/>
        </p:nvGrpSpPr>
        <p:grpSpPr>
          <a:xfrm>
            <a:off x="7350775" y="5900132"/>
            <a:ext cx="1637860" cy="338554"/>
            <a:chOff x="7481291" y="5940664"/>
            <a:chExt cx="1637860" cy="338554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126CD9BF-4F77-DC41-A1C3-0CD87F5324D0}"/>
                </a:ext>
              </a:extLst>
            </p:cNvPr>
            <p:cNvCxnSpPr/>
            <p:nvPr/>
          </p:nvCxnSpPr>
          <p:spPr>
            <a:xfrm>
              <a:off x="7481291" y="6109941"/>
              <a:ext cx="286573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6107BBD0-386F-4A44-A9FD-21E605B2C43A}"/>
                </a:ext>
              </a:extLst>
            </p:cNvPr>
            <p:cNvSpPr txBox="1"/>
            <p:nvPr/>
          </p:nvSpPr>
          <p:spPr>
            <a:xfrm>
              <a:off x="7794749" y="5940664"/>
              <a:ext cx="132440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Fund </a:t>
              </a:r>
              <a:r>
                <a:rPr lang="en-US" sz="1600" dirty="0" err="1">
                  <a:latin typeface="Helvetica" panose="020B0604020202020204" pitchFamily="34" charset="0"/>
                  <a:cs typeface="Helvetica" panose="020B0604020202020204" pitchFamily="34" charset="0"/>
                </a:rPr>
                <a:t>neg</a:t>
              </a:r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lang="en-US" sz="1600" dirty="0" err="1">
                  <a:latin typeface="Helvetica" panose="020B0604020202020204" pitchFamily="34" charset="0"/>
                  <a:cs typeface="Helvetica" panose="020B0604020202020204" pitchFamily="34" charset="0"/>
                </a:rPr>
                <a:t>im</a:t>
              </a:r>
              <a:endParaRPr lang="en-US" sz="16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C2C663E-4728-C949-ACD2-93FEB4305EB1}"/>
              </a:ext>
            </a:extLst>
          </p:cNvPr>
          <p:cNvGrpSpPr/>
          <p:nvPr/>
        </p:nvGrpSpPr>
        <p:grpSpPr>
          <a:xfrm>
            <a:off x="5583877" y="5900132"/>
            <a:ext cx="1633841" cy="338554"/>
            <a:chOff x="5667900" y="5940664"/>
            <a:chExt cx="1633841" cy="338554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A76F8536-37A8-D041-BA4E-945BACA6B528}"/>
                </a:ext>
              </a:extLst>
            </p:cNvPr>
            <p:cNvCxnSpPr/>
            <p:nvPr/>
          </p:nvCxnSpPr>
          <p:spPr>
            <a:xfrm>
              <a:off x="5667900" y="6109941"/>
              <a:ext cx="286574" cy="0"/>
            </a:xfrm>
            <a:prstGeom prst="line">
              <a:avLst/>
            </a:prstGeom>
            <a:ln w="28575">
              <a:solidFill>
                <a:srgbClr val="0432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71D22BFC-A806-EB40-BD5A-EE07BD0FBF45}"/>
                </a:ext>
              </a:extLst>
            </p:cNvPr>
            <p:cNvSpPr txBox="1"/>
            <p:nvPr/>
          </p:nvSpPr>
          <p:spPr>
            <a:xfrm>
              <a:off x="5988561" y="5940664"/>
              <a:ext cx="13131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Fund </a:t>
              </a:r>
              <a:r>
                <a:rPr lang="en-US" sz="1600" dirty="0" err="1">
                  <a:latin typeface="Helvetica" panose="020B0604020202020204" pitchFamily="34" charset="0"/>
                  <a:cs typeface="Helvetica" panose="020B0604020202020204" pitchFamily="34" charset="0"/>
                </a:rPr>
                <a:t>pos</a:t>
              </a:r>
              <a:r>
                <a:rPr lang="en-US" sz="1600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lang="en-US" sz="1600" dirty="0" err="1">
                  <a:latin typeface="Helvetica" panose="020B0604020202020204" pitchFamily="34" charset="0"/>
                  <a:cs typeface="Helvetica" panose="020B0604020202020204" pitchFamily="34" charset="0"/>
                </a:rPr>
                <a:t>im</a:t>
              </a:r>
              <a:endParaRPr lang="en-US" sz="16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4AD676F4-143B-2249-877A-95CC3F2D54CB}"/>
                  </a:ext>
                </a:extLst>
              </p:cNvPr>
              <p:cNvSpPr/>
              <p:nvPr/>
            </p:nvSpPr>
            <p:spPr>
              <a:xfrm>
                <a:off x="8759245" y="5637182"/>
                <a:ext cx="139717" cy="2077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4AD676F4-143B-2249-877A-95CC3F2D54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9245" y="5637182"/>
                <a:ext cx="139717" cy="207749"/>
              </a:xfrm>
              <a:prstGeom prst="rect">
                <a:avLst/>
              </a:prstGeom>
              <a:blipFill>
                <a:blip r:embed="rId11"/>
                <a:stretch>
                  <a:fillRect l="-25000" r="-16667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Content Placeholder 6">
            <a:extLst>
              <a:ext uri="{FF2B5EF4-FFF2-40B4-BE49-F238E27FC236}">
                <a16:creationId xmlns:a16="http://schemas.microsoft.com/office/drawing/2014/main" id="{BCBF7F19-0B54-E24F-B94F-A99F0447EA25}"/>
              </a:ext>
            </a:extLst>
          </p:cNvPr>
          <p:cNvSpPr txBox="1">
            <a:spLocks/>
          </p:cNvSpPr>
          <p:nvPr/>
        </p:nvSpPr>
        <p:spPr>
          <a:xfrm>
            <a:off x="213522" y="880642"/>
            <a:ext cx="732880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Enhanced-</a:t>
            </a:r>
            <a:r>
              <a:rPr lang="en-US" sz="2400" b="1" dirty="0" err="1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IpDFT</a:t>
            </a: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 algorithm [1]</a:t>
            </a:r>
          </a:p>
        </p:txBody>
      </p:sp>
    </p:spTree>
    <p:extLst>
      <p:ext uri="{BB962C8B-B14F-4D97-AF65-F5344CB8AC3E}">
        <p14:creationId xmlns:p14="http://schemas.microsoft.com/office/powerpoint/2010/main" val="275365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5" grpId="0" animBg="1"/>
      <p:bldP spid="48" grpId="0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61" grpId="0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CFA53-7BF8-DE49-93B6-F8717A47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P+M class synchrophasor estimation</a:t>
            </a:r>
          </a:p>
        </p:txBody>
      </p:sp>
      <p:sp>
        <p:nvSpPr>
          <p:cNvPr id="90" name="Content Placeholder 6">
            <a:extLst>
              <a:ext uri="{FF2B5EF4-FFF2-40B4-BE49-F238E27FC236}">
                <a16:creationId xmlns:a16="http://schemas.microsoft.com/office/drawing/2014/main" id="{26154A79-BB51-5A4C-AF97-43C2F2C3CA45}"/>
              </a:ext>
            </a:extLst>
          </p:cNvPr>
          <p:cNvSpPr txBox="1">
            <a:spLocks/>
          </p:cNvSpPr>
          <p:nvPr/>
        </p:nvSpPr>
        <p:spPr>
          <a:xfrm>
            <a:off x="213522" y="880642"/>
            <a:ext cx="732880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Iterative-</a:t>
            </a:r>
            <a:r>
              <a:rPr lang="en-US" sz="2400" b="1" dirty="0" err="1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IpDFT</a:t>
            </a: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 algorithm [2]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86971DE-7019-9049-AF61-4276FF554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329691"/>
            <a:ext cx="5943600" cy="4585049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CF91E31-3A64-CA49-8099-4D921F52A3A0}"/>
              </a:ext>
            </a:extLst>
          </p:cNvPr>
          <p:cNvCxnSpPr/>
          <p:nvPr/>
        </p:nvCxnSpPr>
        <p:spPr>
          <a:xfrm>
            <a:off x="7209205" y="1739900"/>
            <a:ext cx="0" cy="4140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56F97E6-5080-0C46-BA61-87B61FC97A52}"/>
              </a:ext>
            </a:extLst>
          </p:cNvPr>
          <p:cNvCxnSpPr/>
          <p:nvPr/>
        </p:nvCxnSpPr>
        <p:spPr>
          <a:xfrm>
            <a:off x="7047187" y="2260234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8926EDC-B100-4A46-A2F5-E9207F822B57}"/>
              </a:ext>
            </a:extLst>
          </p:cNvPr>
          <p:cNvCxnSpPr/>
          <p:nvPr/>
        </p:nvCxnSpPr>
        <p:spPr>
          <a:xfrm flipH="1">
            <a:off x="7326067" y="2260234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DF2E408-1ABA-F747-8512-1F4FDC13C7C8}"/>
                  </a:ext>
                </a:extLst>
              </p:cNvPr>
              <p:cNvSpPr txBox="1"/>
              <p:nvPr/>
            </p:nvSpPr>
            <p:spPr>
              <a:xfrm>
                <a:off x="7567870" y="2133276"/>
                <a:ext cx="181396" cy="2539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5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Helvetica" charset="0"/>
                        </a:rPr>
                        <m:t>𝛿</m:t>
                      </m:r>
                    </m:oMath>
                  </m:oMathPara>
                </a14:m>
                <a:endParaRPr lang="en-US" sz="1650" dirty="0" err="1">
                  <a:solidFill>
                    <a:srgbClr val="00B050"/>
                  </a:solidFill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DF2E408-1ABA-F747-8512-1F4FDC13C7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7870" y="2133276"/>
                <a:ext cx="181396" cy="253916"/>
              </a:xfrm>
              <a:prstGeom prst="rect">
                <a:avLst/>
              </a:prstGeom>
              <a:blipFill>
                <a:blip r:embed="rId3"/>
                <a:stretch>
                  <a:fillRect l="-26667" t="-5000" r="-20000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>
            <a:extLst>
              <a:ext uri="{FF2B5EF4-FFF2-40B4-BE49-F238E27FC236}">
                <a16:creationId xmlns:a16="http://schemas.microsoft.com/office/drawing/2014/main" id="{AFF41A3A-67B8-3C4B-9F52-B59DB2F067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1329691"/>
            <a:ext cx="5943600" cy="458504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E2BCAE3-2859-8740-8ECC-34047B453E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1800" y="1329691"/>
            <a:ext cx="5943600" cy="4585049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291C7C9-D29A-CE49-83DE-B55A72F01D19}"/>
              </a:ext>
            </a:extLst>
          </p:cNvPr>
          <p:cNvCxnSpPr/>
          <p:nvPr/>
        </p:nvCxnSpPr>
        <p:spPr>
          <a:xfrm>
            <a:off x="7981594" y="4196220"/>
            <a:ext cx="0" cy="167118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DE38D71-9C98-B740-9B32-D2C192F02748}"/>
              </a:ext>
            </a:extLst>
          </p:cNvPr>
          <p:cNvCxnSpPr/>
          <p:nvPr/>
        </p:nvCxnSpPr>
        <p:spPr>
          <a:xfrm>
            <a:off x="7804610" y="5030234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7B8928B-3328-EC42-B89E-36F413117267}"/>
              </a:ext>
            </a:extLst>
          </p:cNvPr>
          <p:cNvCxnSpPr/>
          <p:nvPr/>
        </p:nvCxnSpPr>
        <p:spPr>
          <a:xfrm flipH="1">
            <a:off x="8245438" y="5030234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1D1A301-D7B2-A444-9380-D3CD83E10127}"/>
                  </a:ext>
                </a:extLst>
              </p:cNvPr>
              <p:cNvSpPr txBox="1"/>
              <p:nvPr/>
            </p:nvSpPr>
            <p:spPr>
              <a:xfrm>
                <a:off x="8487241" y="4903276"/>
                <a:ext cx="235449" cy="25391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Helvetica" charset="0"/>
                            </a:rPr>
                          </m:ctrlPr>
                        </m:sSubPr>
                        <m:e>
                          <m:r>
                            <a:rPr lang="en-US" sz="16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Helvetica" charset="0"/>
                            </a:rPr>
                            <m:t>𝛿</m:t>
                          </m:r>
                        </m:e>
                        <m:sub>
                          <m:r>
                            <a:rPr lang="en-US" sz="165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Helvetica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1650" dirty="0" err="1">
                  <a:solidFill>
                    <a:srgbClr val="00B050"/>
                  </a:solidFill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1D1A301-D7B2-A444-9380-D3CD83E101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7241" y="4903276"/>
                <a:ext cx="235449" cy="253916"/>
              </a:xfrm>
              <a:prstGeom prst="rect">
                <a:avLst/>
              </a:prstGeom>
              <a:blipFill>
                <a:blip r:embed="rId6"/>
                <a:stretch>
                  <a:fillRect l="-15000" b="-9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26">
            <a:extLst>
              <a:ext uri="{FF2B5EF4-FFF2-40B4-BE49-F238E27FC236}">
                <a16:creationId xmlns:a16="http://schemas.microsoft.com/office/drawing/2014/main" id="{802DCE87-C27F-CF4E-B0E2-9BB3973E37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1800" y="1329691"/>
            <a:ext cx="5943600" cy="458504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CDE1343-934E-2F4A-B194-93E039530F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71800" y="1329691"/>
            <a:ext cx="5943600" cy="458504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x">
                <a:extLst>
                  <a:ext uri="{FF2B5EF4-FFF2-40B4-BE49-F238E27FC236}">
                    <a16:creationId xmlns:a16="http://schemas.microsoft.com/office/drawing/2014/main" id="{9238057C-E46C-E94A-9E58-E07A1D76075C}"/>
                  </a:ext>
                </a:extLst>
              </p:cNvPr>
              <p:cNvSpPr/>
              <p:nvPr/>
            </p:nvSpPr>
            <p:spPr>
              <a:xfrm>
                <a:off x="1650769" y="1365022"/>
                <a:ext cx="820668" cy="530170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34290" tIns="34290" rIns="34290" bIns="34290" rtlCol="0" anchor="ctr" anchorCtr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𝑋</m:t>
                      </m:r>
                      <m:r>
                        <a:rPr lang="en-US" sz="20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(</m:t>
                      </m:r>
                      <m:r>
                        <a:rPr lang="en-US" sz="20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𝑘</m:t>
                      </m:r>
                      <m:r>
                        <a:rPr lang="en-US" sz="20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Helvetica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x">
                <a:extLst>
                  <a:ext uri="{FF2B5EF4-FFF2-40B4-BE49-F238E27FC236}">
                    <a16:creationId xmlns:a16="http://schemas.microsoft.com/office/drawing/2014/main" id="{9238057C-E46C-E94A-9E58-E07A1D7607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769" y="1365022"/>
                <a:ext cx="820668" cy="530170"/>
              </a:xfrm>
              <a:prstGeom prst="roundRect">
                <a:avLst>
                  <a:gd name="adj" fmla="val 50000"/>
                </a:avLst>
              </a:prstGeom>
              <a:blipFill>
                <a:blip r:embed="rId9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IpDFT">
            <a:extLst>
              <a:ext uri="{FF2B5EF4-FFF2-40B4-BE49-F238E27FC236}">
                <a16:creationId xmlns:a16="http://schemas.microsoft.com/office/drawing/2014/main" id="{3CA73718-FE19-0248-9C34-5CA12822FF2F}"/>
              </a:ext>
            </a:extLst>
          </p:cNvPr>
          <p:cNvSpPr/>
          <p:nvPr/>
        </p:nvSpPr>
        <p:spPr>
          <a:xfrm>
            <a:off x="1521372" y="2071054"/>
            <a:ext cx="1079462" cy="3770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e-IpDFT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n">
                <a:extLst>
                  <a:ext uri="{FF2B5EF4-FFF2-40B4-BE49-F238E27FC236}">
                    <a16:creationId xmlns:a16="http://schemas.microsoft.com/office/drawing/2014/main" id="{3146911C-335A-C84D-998C-D3B4645CB161}"/>
                  </a:ext>
                </a:extLst>
              </p:cNvPr>
              <p:cNvSpPr/>
              <p:nvPr/>
            </p:nvSpPr>
            <p:spPr>
              <a:xfrm>
                <a:off x="638406" y="2602302"/>
                <a:ext cx="2845394" cy="891128"/>
              </a:xfrm>
              <a:prstGeom prst="diamond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 anchorCtr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Helvetica" panose="020B0604020202020204" pitchFamily="34" charset="0"/>
                      </a:rPr>
                      <m:t>𝑞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Helvetica" panose="020B0604020202020204" pitchFamily="34" charset="0"/>
                      </a:rPr>
                      <m:t>=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Helvetica" panose="020B0604020202020204" pitchFamily="34" charset="0"/>
                      </a:rPr>
                      <m:t>𝑄</m:t>
                    </m:r>
                  </m:oMath>
                </a14:m>
                <a:r>
                  <a:rPr lang="en-US" sz="2000" i="1" dirty="0">
                    <a:solidFill>
                      <a:schemeClr val="tx1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 &amp;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Helvetica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Helvetica" panose="020B0604020202020204" pitchFamily="34" charset="0"/>
                      </a:rPr>
                      <m:t>&gt;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Helvetica" panose="020B0604020202020204" pitchFamily="34" charset="0"/>
                      </a:rPr>
                      <m:t>𝜆</m:t>
                    </m:r>
                  </m:oMath>
                </a14:m>
                <a:endParaRPr lang="en-US" sz="2000" i="1" dirty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n">
                <a:extLst>
                  <a:ext uri="{FF2B5EF4-FFF2-40B4-BE49-F238E27FC236}">
                    <a16:creationId xmlns:a16="http://schemas.microsoft.com/office/drawing/2014/main" id="{3146911C-335A-C84D-998C-D3B4645CB1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406" y="2602302"/>
                <a:ext cx="2845394" cy="891128"/>
              </a:xfrm>
              <a:prstGeom prst="diamond">
                <a:avLst/>
              </a:prstGeom>
              <a:blipFill>
                <a:blip r:embed="rId10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IpDFT">
            <a:extLst>
              <a:ext uri="{FF2B5EF4-FFF2-40B4-BE49-F238E27FC236}">
                <a16:creationId xmlns:a16="http://schemas.microsoft.com/office/drawing/2014/main" id="{84BF6A57-CBD9-474A-9032-22D381F7E347}"/>
              </a:ext>
            </a:extLst>
          </p:cNvPr>
          <p:cNvSpPr/>
          <p:nvPr/>
        </p:nvSpPr>
        <p:spPr>
          <a:xfrm>
            <a:off x="452971" y="3663040"/>
            <a:ext cx="3216265" cy="6848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Main tone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estimation &amp; compensation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BBD014C7-8C62-B24D-B0A2-2EAF19E26BD8}"/>
              </a:ext>
            </a:extLst>
          </p:cNvPr>
          <p:cNvCxnSpPr>
            <a:stCxn id="29" idx="2"/>
            <a:endCxn id="30" idx="0"/>
          </p:cNvCxnSpPr>
          <p:nvPr/>
        </p:nvCxnSpPr>
        <p:spPr>
          <a:xfrm>
            <a:off x="2061103" y="1895192"/>
            <a:ext cx="0" cy="17586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66516F7-C05B-A641-A0A5-672DB382FCD2}"/>
              </a:ext>
            </a:extLst>
          </p:cNvPr>
          <p:cNvCxnSpPr>
            <a:stCxn id="30" idx="2"/>
            <a:endCxn id="31" idx="0"/>
          </p:cNvCxnSpPr>
          <p:nvPr/>
        </p:nvCxnSpPr>
        <p:spPr>
          <a:xfrm>
            <a:off x="2061103" y="2448080"/>
            <a:ext cx="0" cy="1542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1F2888C-A38F-A742-B447-D0B88B178874}"/>
              </a:ext>
            </a:extLst>
          </p:cNvPr>
          <p:cNvCxnSpPr>
            <a:stCxn id="31" idx="2"/>
            <a:endCxn id="32" idx="0"/>
          </p:cNvCxnSpPr>
          <p:nvPr/>
        </p:nvCxnSpPr>
        <p:spPr>
          <a:xfrm>
            <a:off x="2061103" y="3493430"/>
            <a:ext cx="1" cy="16961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A0699ED-F2CC-F245-B3C8-09F834501960}"/>
              </a:ext>
            </a:extLst>
          </p:cNvPr>
          <p:cNvCxnSpPr>
            <a:stCxn id="32" idx="2"/>
            <a:endCxn id="44" idx="0"/>
          </p:cNvCxnSpPr>
          <p:nvPr/>
        </p:nvCxnSpPr>
        <p:spPr>
          <a:xfrm flipH="1">
            <a:off x="2061103" y="4347843"/>
            <a:ext cx="1" cy="1850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307EEBD4-6C20-0E44-A1D1-09630A184EB6}"/>
              </a:ext>
            </a:extLst>
          </p:cNvPr>
          <p:cNvCxnSpPr>
            <a:stCxn id="29" idx="1"/>
            <a:endCxn id="42" idx="1"/>
          </p:cNvCxnSpPr>
          <p:nvPr/>
        </p:nvCxnSpPr>
        <p:spPr>
          <a:xfrm rot="10800000" flipV="1">
            <a:off x="452971" y="1630106"/>
            <a:ext cx="1197798" cy="3807163"/>
          </a:xfrm>
          <a:prstGeom prst="bentConnector3">
            <a:avLst>
              <a:gd name="adj1" fmla="val 119085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x">
            <a:extLst>
              <a:ext uri="{FF2B5EF4-FFF2-40B4-BE49-F238E27FC236}">
                <a16:creationId xmlns:a16="http://schemas.microsoft.com/office/drawing/2014/main" id="{6D853AC2-D7C9-E04E-9E59-CFBF7CF3CFE0}"/>
              </a:ext>
            </a:extLst>
          </p:cNvPr>
          <p:cNvSpPr/>
          <p:nvPr/>
        </p:nvSpPr>
        <p:spPr>
          <a:xfrm>
            <a:off x="4055606" y="2570864"/>
            <a:ext cx="2071695" cy="9629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4290" tIns="34290" rIns="3429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Estimated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Synchrophasor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61EF21C-B1A1-6E43-94A8-5BD3EC809F37}"/>
              </a:ext>
            </a:extLst>
          </p:cNvPr>
          <p:cNvCxnSpPr>
            <a:stCxn id="31" idx="3"/>
            <a:endCxn id="38" idx="1"/>
          </p:cNvCxnSpPr>
          <p:nvPr/>
        </p:nvCxnSpPr>
        <p:spPr>
          <a:xfrm>
            <a:off x="3483800" y="3047866"/>
            <a:ext cx="571806" cy="448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11A9FEF7-0112-0C4D-9F1D-A35D689BCA9A}"/>
              </a:ext>
            </a:extLst>
          </p:cNvPr>
          <p:cNvSpPr/>
          <p:nvPr/>
        </p:nvSpPr>
        <p:spPr>
          <a:xfrm>
            <a:off x="3488702" y="2742726"/>
            <a:ext cx="4235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yes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347D13F-552F-6542-B8CB-6BE3D8149A10}"/>
              </a:ext>
            </a:extLst>
          </p:cNvPr>
          <p:cNvSpPr/>
          <p:nvPr/>
        </p:nvSpPr>
        <p:spPr>
          <a:xfrm>
            <a:off x="2214584" y="3368892"/>
            <a:ext cx="3545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no</a:t>
            </a:r>
          </a:p>
        </p:txBody>
      </p:sp>
      <p:sp>
        <p:nvSpPr>
          <p:cNvPr id="42" name="IpDFT">
            <a:extLst>
              <a:ext uri="{FF2B5EF4-FFF2-40B4-BE49-F238E27FC236}">
                <a16:creationId xmlns:a16="http://schemas.microsoft.com/office/drawing/2014/main" id="{805AFEC0-301F-9747-8090-7FD010F091A5}"/>
              </a:ext>
            </a:extLst>
          </p:cNvPr>
          <p:cNvSpPr/>
          <p:nvPr/>
        </p:nvSpPr>
        <p:spPr>
          <a:xfrm>
            <a:off x="452971" y="5094868"/>
            <a:ext cx="3216265" cy="68480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Interharmonic tone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estimation &amp; compensation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4C5D9B7-4781-E749-9B47-1969A63DF76C}"/>
              </a:ext>
            </a:extLst>
          </p:cNvPr>
          <p:cNvCxnSpPr>
            <a:stCxn id="42" idx="2"/>
            <a:endCxn id="45" idx="0"/>
          </p:cNvCxnSpPr>
          <p:nvPr/>
        </p:nvCxnSpPr>
        <p:spPr>
          <a:xfrm flipH="1">
            <a:off x="2061103" y="5779671"/>
            <a:ext cx="1" cy="18499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IpDFT">
            <a:extLst>
              <a:ext uri="{FF2B5EF4-FFF2-40B4-BE49-F238E27FC236}">
                <a16:creationId xmlns:a16="http://schemas.microsoft.com/office/drawing/2014/main" id="{44D6F761-AD0E-C945-B18A-06B6E54E344E}"/>
              </a:ext>
            </a:extLst>
          </p:cNvPr>
          <p:cNvSpPr/>
          <p:nvPr/>
        </p:nvSpPr>
        <p:spPr>
          <a:xfrm>
            <a:off x="1521372" y="4532843"/>
            <a:ext cx="1079462" cy="3770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e-IpDFT</a:t>
            </a:r>
          </a:p>
        </p:txBody>
      </p:sp>
      <p:sp>
        <p:nvSpPr>
          <p:cNvPr id="45" name="IpDFT">
            <a:extLst>
              <a:ext uri="{FF2B5EF4-FFF2-40B4-BE49-F238E27FC236}">
                <a16:creationId xmlns:a16="http://schemas.microsoft.com/office/drawing/2014/main" id="{4946ECA7-1887-FD41-A32A-BD9474854DA6}"/>
              </a:ext>
            </a:extLst>
          </p:cNvPr>
          <p:cNvSpPr/>
          <p:nvPr/>
        </p:nvSpPr>
        <p:spPr>
          <a:xfrm>
            <a:off x="1521372" y="5964669"/>
            <a:ext cx="1079462" cy="3770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68580" tIns="34290" rIns="68580" bIns="34290" rtlCol="0" anchor="ctr" anchorCtr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e-IpDFT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5A4CFD6-962A-5C4A-9FF7-AFE76CB4B3B3}"/>
              </a:ext>
            </a:extLst>
          </p:cNvPr>
          <p:cNvCxnSpPr>
            <a:stCxn id="44" idx="2"/>
            <a:endCxn id="42" idx="0"/>
          </p:cNvCxnSpPr>
          <p:nvPr/>
        </p:nvCxnSpPr>
        <p:spPr>
          <a:xfrm>
            <a:off x="2061103" y="4909869"/>
            <a:ext cx="1" cy="18499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Elbow Connector 46">
            <a:extLst>
              <a:ext uri="{FF2B5EF4-FFF2-40B4-BE49-F238E27FC236}">
                <a16:creationId xmlns:a16="http://schemas.microsoft.com/office/drawing/2014/main" id="{669C1970-C421-674C-A87E-B6BCFD64F527}"/>
              </a:ext>
            </a:extLst>
          </p:cNvPr>
          <p:cNvCxnSpPr>
            <a:stCxn id="29" idx="1"/>
            <a:endCxn id="32" idx="1"/>
          </p:cNvCxnSpPr>
          <p:nvPr/>
        </p:nvCxnSpPr>
        <p:spPr>
          <a:xfrm rot="10800000" flipV="1">
            <a:off x="452971" y="1630106"/>
            <a:ext cx="1197798" cy="2375335"/>
          </a:xfrm>
          <a:prstGeom prst="bentConnector3">
            <a:avLst>
              <a:gd name="adj1" fmla="val 119085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Elbow Connector 47">
            <a:extLst>
              <a:ext uri="{FF2B5EF4-FFF2-40B4-BE49-F238E27FC236}">
                <a16:creationId xmlns:a16="http://schemas.microsoft.com/office/drawing/2014/main" id="{D3CB67B7-4347-7C43-9577-0B471E2F5807}"/>
              </a:ext>
            </a:extLst>
          </p:cNvPr>
          <p:cNvCxnSpPr>
            <a:stCxn id="45" idx="1"/>
            <a:endCxn id="31" idx="1"/>
          </p:cNvCxnSpPr>
          <p:nvPr/>
        </p:nvCxnSpPr>
        <p:spPr>
          <a:xfrm rot="10800000">
            <a:off x="638406" y="3047866"/>
            <a:ext cx="882966" cy="3105316"/>
          </a:xfrm>
          <a:prstGeom prst="bentConnector3">
            <a:avLst>
              <a:gd name="adj1" fmla="val 160410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F31F8D4-7CA5-EE4A-9438-03F95FBF388D}"/>
                  </a:ext>
                </a:extLst>
              </p:cNvPr>
              <p:cNvSpPr txBox="1"/>
              <p:nvPr/>
            </p:nvSpPr>
            <p:spPr>
              <a:xfrm>
                <a:off x="3938514" y="3789040"/>
                <a:ext cx="2476254" cy="37702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34290" rIns="0" bIns="3429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𝑋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0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𝑘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)</m:t>
                      </m:r>
                    </m:oMath>
                  </m:oMathPara>
                </a14:m>
                <a:endParaRPr lang="en-US" sz="2000" dirty="0" err="1">
                  <a:latin typeface="Helvetica" panose="020B0604020202020204" pitchFamily="34" charset="0"/>
                  <a:ea typeface="Helvetica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7F31F8D4-7CA5-EE4A-9438-03F95FBF3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8514" y="3789040"/>
                <a:ext cx="2476254" cy="377026"/>
              </a:xfrm>
              <a:prstGeom prst="rect">
                <a:avLst/>
              </a:prstGeom>
              <a:blipFill>
                <a:blip r:embed="rId11"/>
                <a:stretch>
                  <a:fillRect l="-1020" r="-2551" b="-161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7F813C5-606E-834F-AF52-A3F3DD6D193D}"/>
                  </a:ext>
                </a:extLst>
              </p:cNvPr>
              <p:cNvSpPr txBox="1"/>
              <p:nvPr/>
            </p:nvSpPr>
            <p:spPr>
              <a:xfrm>
                <a:off x="3938514" y="5229200"/>
                <a:ext cx="2476254" cy="37702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34290" rIns="0" bIns="3429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𝑋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𝑘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−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𝑋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  <a:ea typeface="Helvetica" charset="0"/>
                              <a:cs typeface="Helvetica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(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𝑘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Helvetica" charset="0"/>
                          <a:cs typeface="Helvetica" charset="0"/>
                        </a:rPr>
                        <m:t>)</m:t>
                      </m:r>
                    </m:oMath>
                  </m:oMathPara>
                </a14:m>
                <a:endParaRPr lang="en-US" sz="2000" dirty="0" err="1">
                  <a:latin typeface="Helvetica" panose="020B0604020202020204" pitchFamily="34" charset="0"/>
                  <a:ea typeface="Helvetica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7F813C5-606E-834F-AF52-A3F3DD6D1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8514" y="5229200"/>
                <a:ext cx="2476254" cy="377026"/>
              </a:xfrm>
              <a:prstGeom prst="rect">
                <a:avLst/>
              </a:prstGeom>
              <a:blipFill>
                <a:blip r:embed="rId12"/>
                <a:stretch>
                  <a:fillRect l="-1020" r="-2551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8819B9E-DA78-D343-A3CA-47549489AE89}"/>
              </a:ext>
            </a:extLst>
          </p:cNvPr>
          <p:cNvCxnSpPr/>
          <p:nvPr/>
        </p:nvCxnSpPr>
        <p:spPr>
          <a:xfrm>
            <a:off x="4372150" y="6069409"/>
            <a:ext cx="28657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266D1669-3D71-AD42-957C-63E1092CD9D6}"/>
              </a:ext>
            </a:extLst>
          </p:cNvPr>
          <p:cNvSpPr txBox="1"/>
          <p:nvPr/>
        </p:nvSpPr>
        <p:spPr>
          <a:xfrm>
            <a:off x="4692811" y="5900132"/>
            <a:ext cx="11079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Fund tone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9D421850-76DC-8147-ADA7-34DB3F8D8842}"/>
              </a:ext>
            </a:extLst>
          </p:cNvPr>
          <p:cNvCxnSpPr/>
          <p:nvPr/>
        </p:nvCxnSpPr>
        <p:spPr>
          <a:xfrm flipH="1">
            <a:off x="2957891" y="6069409"/>
            <a:ext cx="287212" cy="0"/>
          </a:xfrm>
          <a:prstGeom prst="line">
            <a:avLst/>
          </a:prstGeom>
          <a:ln w="28575">
            <a:solidFill>
              <a:srgbClr val="00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5F44FB47-EA9E-CD42-88DA-B7F3B4A542D8}"/>
              </a:ext>
            </a:extLst>
          </p:cNvPr>
          <p:cNvSpPr txBox="1"/>
          <p:nvPr/>
        </p:nvSpPr>
        <p:spPr>
          <a:xfrm>
            <a:off x="3278552" y="5900132"/>
            <a:ext cx="1011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DFT bins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D8C5D41-0FF3-644C-B6C6-6A68C864F6AE}"/>
              </a:ext>
            </a:extLst>
          </p:cNvPr>
          <p:cNvCxnSpPr/>
          <p:nvPr/>
        </p:nvCxnSpPr>
        <p:spPr>
          <a:xfrm>
            <a:off x="7599240" y="6069409"/>
            <a:ext cx="286574" cy="0"/>
          </a:xfrm>
          <a:prstGeom prst="line">
            <a:avLst/>
          </a:prstGeom>
          <a:ln w="28575">
            <a:solidFill>
              <a:srgbClr val="0432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58F86C51-4C38-2647-8F0C-37AE41C8AAA8}"/>
              </a:ext>
            </a:extLst>
          </p:cNvPr>
          <p:cNvSpPr txBox="1"/>
          <p:nvPr/>
        </p:nvSpPr>
        <p:spPr>
          <a:xfrm>
            <a:off x="7912699" y="5900132"/>
            <a:ext cx="10759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Int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pos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im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58EB380-1A21-C343-8F83-DD2C9D871210}"/>
              </a:ext>
            </a:extLst>
          </p:cNvPr>
          <p:cNvGrpSpPr/>
          <p:nvPr/>
        </p:nvGrpSpPr>
        <p:grpSpPr>
          <a:xfrm>
            <a:off x="2957891" y="6180411"/>
            <a:ext cx="6030744" cy="338554"/>
            <a:chOff x="2957891" y="7133327"/>
            <a:chExt cx="6030744" cy="338554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4C378F3A-C54E-E34A-96DC-19EAA951A093}"/>
                </a:ext>
              </a:extLst>
            </p:cNvPr>
            <p:cNvGrpSpPr/>
            <p:nvPr/>
          </p:nvGrpSpPr>
          <p:grpSpPr>
            <a:xfrm>
              <a:off x="4372150" y="7133327"/>
              <a:ext cx="1191412" cy="338554"/>
              <a:chOff x="4372150" y="7133327"/>
              <a:chExt cx="1191412" cy="338554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A6D28F05-8C3E-DC48-AF56-B545D8C9A647}"/>
                  </a:ext>
                </a:extLst>
              </p:cNvPr>
              <p:cNvCxnSpPr/>
              <p:nvPr/>
            </p:nvCxnSpPr>
            <p:spPr>
              <a:xfrm>
                <a:off x="4372150" y="7302604"/>
                <a:ext cx="286574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729D5B9B-7E79-554A-B0E2-E732DDB32437}"/>
                  </a:ext>
                </a:extLst>
              </p:cNvPr>
              <p:cNvSpPr txBox="1"/>
              <p:nvPr/>
            </p:nvSpPr>
            <p:spPr>
              <a:xfrm>
                <a:off x="4692811" y="7133327"/>
                <a:ext cx="87075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Int</a:t>
                </a:r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tone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DF10851-CEBE-E145-B418-D1317C1AFD36}"/>
                </a:ext>
              </a:extLst>
            </p:cNvPr>
            <p:cNvGrpSpPr/>
            <p:nvPr/>
          </p:nvGrpSpPr>
          <p:grpSpPr>
            <a:xfrm>
              <a:off x="2957891" y="7133327"/>
              <a:ext cx="1027906" cy="338554"/>
              <a:chOff x="2957891" y="7133327"/>
              <a:chExt cx="1027906" cy="338554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2AD4FF5-0CD0-3344-95DD-4E90BD6D29A7}"/>
                  </a:ext>
                </a:extLst>
              </p:cNvPr>
              <p:cNvCxnSpPr/>
              <p:nvPr/>
            </p:nvCxnSpPr>
            <p:spPr>
              <a:xfrm>
                <a:off x="2957891" y="7302604"/>
                <a:ext cx="286574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58399596-8AA4-3E4A-B454-9393FCE620CE}"/>
                  </a:ext>
                </a:extLst>
              </p:cNvPr>
              <p:cNvSpPr txBox="1"/>
              <p:nvPr/>
            </p:nvSpPr>
            <p:spPr>
              <a:xfrm>
                <a:off x="3278552" y="7133327"/>
                <a:ext cx="7072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DTFT</a:t>
                </a: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FF1F580-E5CD-DB43-BF8C-AD8EDEB197A1}"/>
                </a:ext>
              </a:extLst>
            </p:cNvPr>
            <p:cNvGrpSpPr/>
            <p:nvPr/>
          </p:nvGrpSpPr>
          <p:grpSpPr>
            <a:xfrm>
              <a:off x="7599240" y="7133327"/>
              <a:ext cx="1389395" cy="338554"/>
              <a:chOff x="7599240" y="7133327"/>
              <a:chExt cx="1389395" cy="338554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EA2F8CD-02A2-1947-AF83-8F0879BA4E7F}"/>
                  </a:ext>
                </a:extLst>
              </p:cNvPr>
              <p:cNvCxnSpPr/>
              <p:nvPr/>
            </p:nvCxnSpPr>
            <p:spPr>
              <a:xfrm>
                <a:off x="7599240" y="7302604"/>
                <a:ext cx="286574" cy="0"/>
              </a:xfrm>
              <a:prstGeom prst="line">
                <a:avLst/>
              </a:prstGeom>
              <a:ln w="28575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F4CCD433-E56A-4740-8DBC-86DE3D31E2DE}"/>
                  </a:ext>
                </a:extLst>
              </p:cNvPr>
              <p:cNvSpPr txBox="1"/>
              <p:nvPr/>
            </p:nvSpPr>
            <p:spPr>
              <a:xfrm>
                <a:off x="7901478" y="7133327"/>
                <a:ext cx="10871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Int</a:t>
                </a:r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</a:t>
                </a:r>
                <a:r>
                  <a:rPr lang="en-US" sz="1600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neg</a:t>
                </a:r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</a:t>
                </a:r>
                <a:r>
                  <a:rPr lang="en-US" sz="1600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im</a:t>
                </a:r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C0328C7E-A7E8-074E-A6D1-B79924BCD5EC}"/>
                </a:ext>
              </a:extLst>
            </p:cNvPr>
            <p:cNvGrpSpPr/>
            <p:nvPr/>
          </p:nvGrpSpPr>
          <p:grpSpPr>
            <a:xfrm>
              <a:off x="5883103" y="7133327"/>
              <a:ext cx="1633841" cy="338554"/>
              <a:chOff x="5883103" y="7133327"/>
              <a:chExt cx="1633841" cy="33855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8A2D4B1F-AC39-CB4D-A37C-533EDFB922C5}"/>
                  </a:ext>
                </a:extLst>
              </p:cNvPr>
              <p:cNvCxnSpPr/>
              <p:nvPr/>
            </p:nvCxnSpPr>
            <p:spPr>
              <a:xfrm>
                <a:off x="5883103" y="7302604"/>
                <a:ext cx="286573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B39673C4-14E3-3040-ACC1-1E90A97E3058}"/>
                  </a:ext>
                </a:extLst>
              </p:cNvPr>
              <p:cNvSpPr txBox="1"/>
              <p:nvPr/>
            </p:nvSpPr>
            <p:spPr>
              <a:xfrm>
                <a:off x="6192542" y="7133327"/>
                <a:ext cx="132440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Fund </a:t>
                </a:r>
                <a:r>
                  <a:rPr lang="en-US" sz="1600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neg</a:t>
                </a:r>
                <a:r>
                  <a:rPr lang="en-US" sz="1600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</a:t>
                </a:r>
                <a:r>
                  <a:rPr lang="en-US" sz="1600" dirty="0" err="1">
                    <a:latin typeface="Helvetica" panose="020B0604020202020204" pitchFamily="34" charset="0"/>
                    <a:cs typeface="Helvetica" panose="020B0604020202020204" pitchFamily="34" charset="0"/>
                  </a:rPr>
                  <a:t>im</a:t>
                </a:r>
                <a:endParaRPr lang="en-US" sz="1600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p:grp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6F9FDEA6-F6CF-9142-8FC1-850696EC80FB}"/>
              </a:ext>
            </a:extLst>
          </p:cNvPr>
          <p:cNvCxnSpPr/>
          <p:nvPr/>
        </p:nvCxnSpPr>
        <p:spPr>
          <a:xfrm>
            <a:off x="5883103" y="6069409"/>
            <a:ext cx="286573" cy="0"/>
          </a:xfrm>
          <a:prstGeom prst="line">
            <a:avLst/>
          </a:prstGeom>
          <a:ln w="28575">
            <a:solidFill>
              <a:srgbClr val="0432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AEE38F45-9163-9847-9454-EF1772D4B133}"/>
              </a:ext>
            </a:extLst>
          </p:cNvPr>
          <p:cNvSpPr txBox="1"/>
          <p:nvPr/>
        </p:nvSpPr>
        <p:spPr>
          <a:xfrm>
            <a:off x="6203764" y="5900132"/>
            <a:ext cx="13131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Fund </a:t>
            </a:r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pos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im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CB9C40C9-C7F7-5D4D-A439-20F2471B5D26}"/>
                  </a:ext>
                </a:extLst>
              </p:cNvPr>
              <p:cNvSpPr/>
              <p:nvPr/>
            </p:nvSpPr>
            <p:spPr>
              <a:xfrm>
                <a:off x="8759245" y="5637182"/>
                <a:ext cx="139717" cy="20774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CB9C40C9-C7F7-5D4D-A439-20F2471B5D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9245" y="5637182"/>
                <a:ext cx="139717" cy="207749"/>
              </a:xfrm>
              <a:prstGeom prst="rect">
                <a:avLst/>
              </a:prstGeom>
              <a:blipFill>
                <a:blip r:embed="rId13"/>
                <a:stretch>
                  <a:fillRect l="-25000" r="-16667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Rectangle 1">
            <a:extLst>
              <a:ext uri="{FF2B5EF4-FFF2-40B4-BE49-F238E27FC236}">
                <a16:creationId xmlns:a16="http://schemas.microsoft.com/office/drawing/2014/main" id="{6802DB38-DEA9-024A-A898-BB593FBF4606}"/>
              </a:ext>
            </a:extLst>
          </p:cNvPr>
          <p:cNvSpPr/>
          <p:nvPr/>
        </p:nvSpPr>
        <p:spPr>
          <a:xfrm>
            <a:off x="1600200" y="1308100"/>
            <a:ext cx="939800" cy="633927"/>
          </a:xfrm>
          <a:prstGeom prst="roundRect">
            <a:avLst>
              <a:gd name="adj" fmla="val 50000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4" name="Rectangle 1">
            <a:extLst>
              <a:ext uri="{FF2B5EF4-FFF2-40B4-BE49-F238E27FC236}">
                <a16:creationId xmlns:a16="http://schemas.microsoft.com/office/drawing/2014/main" id="{4C5A9E18-2DBD-8241-A03F-DE27D4C03FBA}"/>
              </a:ext>
            </a:extLst>
          </p:cNvPr>
          <p:cNvSpPr/>
          <p:nvPr/>
        </p:nvSpPr>
        <p:spPr>
          <a:xfrm>
            <a:off x="1473200" y="2013272"/>
            <a:ext cx="1193800" cy="501328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5" name="Rectangle 1">
            <a:extLst>
              <a:ext uri="{FF2B5EF4-FFF2-40B4-BE49-F238E27FC236}">
                <a16:creationId xmlns:a16="http://schemas.microsoft.com/office/drawing/2014/main" id="{F95A02B4-0278-CD45-9681-87651EE4BDCD}"/>
              </a:ext>
            </a:extLst>
          </p:cNvPr>
          <p:cNvSpPr/>
          <p:nvPr/>
        </p:nvSpPr>
        <p:spPr>
          <a:xfrm>
            <a:off x="419100" y="3606799"/>
            <a:ext cx="3302000" cy="800101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6" name="Rectangle 1">
            <a:extLst>
              <a:ext uri="{FF2B5EF4-FFF2-40B4-BE49-F238E27FC236}">
                <a16:creationId xmlns:a16="http://schemas.microsoft.com/office/drawing/2014/main" id="{EE28E6A5-A0B0-5C44-946D-24E812805FA9}"/>
              </a:ext>
            </a:extLst>
          </p:cNvPr>
          <p:cNvSpPr/>
          <p:nvPr/>
        </p:nvSpPr>
        <p:spPr>
          <a:xfrm>
            <a:off x="1485901" y="4481225"/>
            <a:ext cx="1155700" cy="489001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7" name="Rectangle 1">
            <a:extLst>
              <a:ext uri="{FF2B5EF4-FFF2-40B4-BE49-F238E27FC236}">
                <a16:creationId xmlns:a16="http://schemas.microsoft.com/office/drawing/2014/main" id="{DAFACC34-9D0D-9B40-B4A6-12A82B3CD5F4}"/>
              </a:ext>
            </a:extLst>
          </p:cNvPr>
          <p:cNvSpPr/>
          <p:nvPr/>
        </p:nvSpPr>
        <p:spPr>
          <a:xfrm>
            <a:off x="406401" y="5041901"/>
            <a:ext cx="3327400" cy="800100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1" name="Rectangle 1">
            <a:extLst>
              <a:ext uri="{FF2B5EF4-FFF2-40B4-BE49-F238E27FC236}">
                <a16:creationId xmlns:a16="http://schemas.microsoft.com/office/drawing/2014/main" id="{9DBDB9D6-A1C0-4240-8369-B5012C9DF797}"/>
              </a:ext>
            </a:extLst>
          </p:cNvPr>
          <p:cNvSpPr/>
          <p:nvPr/>
        </p:nvSpPr>
        <p:spPr>
          <a:xfrm>
            <a:off x="1473200" y="5909024"/>
            <a:ext cx="1181100" cy="517175"/>
          </a:xfrm>
          <a:prstGeom prst="roundRect">
            <a:avLst>
              <a:gd name="adj" fmla="val 4184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2" name="Rectangle 1">
            <a:extLst>
              <a:ext uri="{FF2B5EF4-FFF2-40B4-BE49-F238E27FC236}">
                <a16:creationId xmlns:a16="http://schemas.microsoft.com/office/drawing/2014/main" id="{996A3D41-4775-5D42-B47F-C059A72A086E}"/>
              </a:ext>
            </a:extLst>
          </p:cNvPr>
          <p:cNvSpPr/>
          <p:nvPr/>
        </p:nvSpPr>
        <p:spPr>
          <a:xfrm>
            <a:off x="3985797" y="2514601"/>
            <a:ext cx="2183879" cy="1037914"/>
          </a:xfrm>
          <a:prstGeom prst="roundRect">
            <a:avLst>
              <a:gd name="adj" fmla="val 50000"/>
            </a:avLst>
          </a:prstGeom>
          <a:solidFill>
            <a:srgbClr val="0070C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A87FFE0-0881-0A4F-B2B5-9DFF787C30A4}"/>
              </a:ext>
            </a:extLst>
          </p:cNvPr>
          <p:cNvCxnSpPr/>
          <p:nvPr/>
        </p:nvCxnSpPr>
        <p:spPr>
          <a:xfrm>
            <a:off x="7224171" y="1642870"/>
            <a:ext cx="0" cy="424993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A65E60F6-FD2E-E644-AC0D-4EB9F187AFBE}"/>
              </a:ext>
            </a:extLst>
          </p:cNvPr>
          <p:cNvCxnSpPr/>
          <p:nvPr/>
        </p:nvCxnSpPr>
        <p:spPr>
          <a:xfrm>
            <a:off x="7047187" y="2260234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8332DEB5-82A9-0D49-B595-9953B15AEAF6}"/>
              </a:ext>
            </a:extLst>
          </p:cNvPr>
          <p:cNvCxnSpPr/>
          <p:nvPr/>
        </p:nvCxnSpPr>
        <p:spPr>
          <a:xfrm flipH="1">
            <a:off x="7326067" y="2260234"/>
            <a:ext cx="16201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47286B47-2816-654A-A680-A92CED711419}"/>
                  </a:ext>
                </a:extLst>
              </p:cNvPr>
              <p:cNvSpPr txBox="1"/>
              <p:nvPr/>
            </p:nvSpPr>
            <p:spPr>
              <a:xfrm>
                <a:off x="7567870" y="2133276"/>
                <a:ext cx="181396" cy="25391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5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Helvetica" charset="0"/>
                        </a:rPr>
                        <m:t>𝛿</m:t>
                      </m:r>
                    </m:oMath>
                  </m:oMathPara>
                </a14:m>
                <a:endParaRPr lang="en-US" sz="1650" dirty="0" err="1">
                  <a:solidFill>
                    <a:srgbClr val="00B050"/>
                  </a:solidFill>
                  <a:latin typeface="Helvetica" charset="0"/>
                  <a:ea typeface="Helvetica" charset="0"/>
                  <a:cs typeface="Helvetica" charset="0"/>
                </a:endParaRPr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47286B47-2816-654A-A680-A92CED711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7870" y="2133276"/>
                <a:ext cx="181396" cy="253916"/>
              </a:xfrm>
              <a:prstGeom prst="rect">
                <a:avLst/>
              </a:prstGeom>
              <a:blipFill>
                <a:blip r:embed="rId3"/>
                <a:stretch>
                  <a:fillRect l="-26667" t="-5000" r="-20000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74EBF4A1-A50B-3948-83E5-12374F13E8BF}"/>
                  </a:ext>
                </a:extLst>
              </p:cNvPr>
              <p:cNvSpPr txBox="1"/>
              <p:nvPr/>
            </p:nvSpPr>
            <p:spPr>
              <a:xfrm>
                <a:off x="5992122" y="1331818"/>
                <a:ext cx="508922" cy="207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𝑋</m:t>
                      </m:r>
                      <m:d>
                        <m:dPr>
                          <m:ctrlPr>
                            <a:rPr lang="en-US" sz="135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1350" i="1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74EBF4A1-A50B-3948-83E5-12374F13E8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2122" y="1331818"/>
                <a:ext cx="508922" cy="207749"/>
              </a:xfrm>
              <a:prstGeom prst="rect">
                <a:avLst/>
              </a:prstGeom>
              <a:blipFill>
                <a:blip r:embed="rId14"/>
                <a:stretch>
                  <a:fillRect l="-9756" r="-9756" b="-35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927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6" grpId="0"/>
      <p:bldP spid="38" grpId="0" animBg="1"/>
      <p:bldP spid="40" grpId="0"/>
      <p:bldP spid="49" grpId="0" animBg="1"/>
      <p:bldP spid="49" grpId="1" animBg="1"/>
      <p:bldP spid="50" grpId="0" animBg="1"/>
      <p:bldP spid="50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7" grpId="0" animBg="1"/>
      <p:bldP spid="77" grpId="1" animBg="1"/>
      <p:bldP spid="91" grpId="0" animBg="1"/>
      <p:bldP spid="91" grpId="1" animBg="1"/>
      <p:bldP spid="92" grpId="0" animBg="1"/>
      <p:bldP spid="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CFA53-7BF8-DE49-93B6-F8717A47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P+M class synchrophasor estimation</a:t>
            </a:r>
          </a:p>
        </p:txBody>
      </p:sp>
      <p:sp>
        <p:nvSpPr>
          <p:cNvPr id="90" name="Content Placeholder 6">
            <a:extLst>
              <a:ext uri="{FF2B5EF4-FFF2-40B4-BE49-F238E27FC236}">
                <a16:creationId xmlns:a16="http://schemas.microsoft.com/office/drawing/2014/main" id="{26154A79-BB51-5A4C-AF97-43C2F2C3CA45}"/>
              </a:ext>
            </a:extLst>
          </p:cNvPr>
          <p:cNvSpPr txBox="1">
            <a:spLocks/>
          </p:cNvSpPr>
          <p:nvPr/>
        </p:nvSpPr>
        <p:spPr>
          <a:xfrm>
            <a:off x="213522" y="880642"/>
            <a:ext cx="7807072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Iterative-</a:t>
            </a:r>
            <a:r>
              <a:rPr lang="en-US" sz="2400" b="1" dirty="0" err="1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IpDFT</a:t>
            </a: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 algorithm performance and P+M compliance [2]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solidFill>
                  <a:srgbClr val="FF000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Static conditions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084C8CAE-8328-0346-90F6-38803C4F69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806"/>
          <a:stretch/>
        </p:blipFill>
        <p:spPr>
          <a:xfrm>
            <a:off x="0" y="2645664"/>
            <a:ext cx="9117775" cy="229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88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CFA53-7BF8-DE49-93B6-F8717A47D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E75C18-E124-D349-90AF-16C52369CEBA}"/>
              </a:ext>
            </a:extLst>
          </p:cNvPr>
          <p:cNvSpPr txBox="1"/>
          <p:nvPr/>
        </p:nvSpPr>
        <p:spPr>
          <a:xfrm>
            <a:off x="0" y="1036319"/>
            <a:ext cx="91440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 Narrow" panose="020B0604020202020204" pitchFamily="34" charset="0"/>
                <a:cs typeface="Arial Narrow" panose="020B0604020202020204" pitchFamily="34" charset="0"/>
              </a:rPr>
              <a:t>P. Romano and M. Paolone, “Enhanced interpolated-DFT for synchrophasor estimation in FPGAs: Theory, implementation, and validation of a PMU prototype,” IEEE Transactions on Instrumentation and Measurement, vol. 63, no. 12, pp. 2824–2836, Dec 2014.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 Narrow" panose="020B0604020202020204" pitchFamily="34" charset="0"/>
                <a:cs typeface="Arial Narrow" panose="020B0604020202020204" pitchFamily="34" charset="0"/>
              </a:rPr>
              <a:t>A. </a:t>
            </a:r>
            <a:r>
              <a:rPr lang="en-US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Derviškadić</a:t>
            </a:r>
            <a:r>
              <a:rPr lang="en-US" dirty="0">
                <a:latin typeface="Arial Narrow" panose="020B0604020202020204" pitchFamily="34" charset="0"/>
                <a:cs typeface="Arial Narrow" panose="020B0604020202020204" pitchFamily="34" charset="0"/>
              </a:rPr>
              <a:t>, P. Romano and M. Paolone, “Iterative-Interpolated DFT for Synchrophasor Estimation: a Single Algorithm for P and M-class compliant PMUs”, IEEE Trans. on Instrumentation and Measurements, vol. 67, no. 3, pp. 547 - 558, March 2018.</a:t>
            </a:r>
          </a:p>
        </p:txBody>
      </p:sp>
    </p:spTree>
    <p:extLst>
      <p:ext uri="{BB962C8B-B14F-4D97-AF65-F5344CB8AC3E}">
        <p14:creationId xmlns:p14="http://schemas.microsoft.com/office/powerpoint/2010/main" val="79302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1244</TotalTime>
  <Words>468</Words>
  <Application>Microsoft Macintosh PowerPoint</Application>
  <PresentationFormat>On-screen Show (4:3)</PresentationFormat>
  <Paragraphs>104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Calibri</vt:lpstr>
      <vt:lpstr>Cambria Math</vt:lpstr>
      <vt:lpstr>Helvetica</vt:lpstr>
      <vt:lpstr>Impact</vt:lpstr>
      <vt:lpstr>Wingdings</vt:lpstr>
      <vt:lpstr>Thème Office</vt:lpstr>
      <vt:lpstr>DFT-based synchrophasor estimation</vt:lpstr>
      <vt:lpstr>DFT-based synchrophasor estimation</vt:lpstr>
      <vt:lpstr>Joint P+M class synchrophasor estimation</vt:lpstr>
      <vt:lpstr>Joint P+M class synchrophasor estimation</vt:lpstr>
      <vt:lpstr>Joint P+M class synchrophasor estimation</vt:lpstr>
      <vt:lpstr>Joint P+M class synchrophasor estimation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mario.paolone@epfl.ch</dc:creator>
  <cp:lastModifiedBy>Mario Paolone</cp:lastModifiedBy>
  <cp:revision>297</cp:revision>
  <cp:lastPrinted>2017-11-14T13:02:49Z</cp:lastPrinted>
  <dcterms:created xsi:type="dcterms:W3CDTF">2015-11-09T17:03:51Z</dcterms:created>
  <dcterms:modified xsi:type="dcterms:W3CDTF">2024-03-11T08:38:13Z</dcterms:modified>
</cp:coreProperties>
</file>